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81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24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800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17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4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0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70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41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77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58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998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74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4427C-E1FF-4112-9DAC-20EA9DAC27F1}" type="datetimeFigureOut">
              <a:rPr lang="es-MX" smtClean="0"/>
              <a:t>09/05/2018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885D-C192-4499-9AB1-2C74AC0DAB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3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smic-sizing.org/cosmic-publications/overview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5" y="1751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Medición de tamaño funcional con el método COSMIC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25" y="4230688"/>
            <a:ext cx="9144000" cy="1655762"/>
          </a:xfrm>
        </p:spPr>
        <p:txBody>
          <a:bodyPr/>
          <a:lstStyle/>
          <a:p>
            <a:endParaRPr lang="es-MX" dirty="0" smtClean="0"/>
          </a:p>
          <a:p>
            <a:r>
              <a:rPr lang="es-MX" dirty="0" smtClean="0"/>
              <a:t>Becarios en Ingeniería de Software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60866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19100"/>
            <a:ext cx="7886700" cy="71437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0070C0"/>
                </a:solidFill>
              </a:rPr>
              <a:t>COSMIC </a:t>
            </a:r>
            <a:r>
              <a:rPr lang="es-MX" b="1" dirty="0" err="1" smtClean="0">
                <a:solidFill>
                  <a:srgbClr val="0070C0"/>
                </a:solidFill>
              </a:rPr>
              <a:t>Generic</a:t>
            </a:r>
            <a:r>
              <a:rPr lang="es-MX" b="1" dirty="0" smtClean="0">
                <a:solidFill>
                  <a:srgbClr val="0070C0"/>
                </a:solidFill>
              </a:rPr>
              <a:t> Software </a:t>
            </a:r>
            <a:r>
              <a:rPr lang="es-MX" b="1" dirty="0" err="1" smtClean="0">
                <a:solidFill>
                  <a:srgbClr val="0070C0"/>
                </a:solidFill>
              </a:rPr>
              <a:t>Model</a:t>
            </a:r>
            <a:r>
              <a:rPr lang="es-MX" b="1" dirty="0" smtClean="0">
                <a:solidFill>
                  <a:srgbClr val="0070C0"/>
                </a:solidFill>
              </a:rPr>
              <a:t> (continúa)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765433"/>
            <a:ext cx="8382001" cy="33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61975"/>
            <a:ext cx="7886700" cy="714376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Referencias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300" y="2000250"/>
            <a:ext cx="8791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s-MX" dirty="0" smtClean="0"/>
              <a:t>“Introducción al método COSMIC para la medición del software”.</a:t>
            </a:r>
            <a:r>
              <a:rPr lang="es-MX" dirty="0" smtClean="0"/>
              <a:t>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https://cosmic-sizing.org/publications/introduction-to-the-cosmic-method-of-measuring-software-2/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AutoNum type="arabicParenBoth"/>
            </a:pPr>
            <a:r>
              <a:rPr lang="es-MX" dirty="0" smtClean="0"/>
              <a:t>“</a:t>
            </a:r>
            <a:r>
              <a:rPr lang="es-MX" dirty="0" err="1" smtClean="0"/>
              <a:t>Knowledge</a:t>
            </a:r>
            <a:r>
              <a:rPr lang="es-MX" dirty="0" smtClean="0"/>
              <a:t> base -- </a:t>
            </a:r>
            <a:r>
              <a:rPr lang="en-US" dirty="0" smtClean="0"/>
              <a:t>Publications by the COSMIC community</a:t>
            </a:r>
            <a:r>
              <a:rPr lang="es-MX" dirty="0" smtClean="0"/>
              <a:t>”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https://cosmic-sizing.org/cosmic-publications/overview/</a:t>
            </a:r>
            <a:endParaRPr lang="es-MX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AutoNum type="arabicParenBoth"/>
            </a:pP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0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42925"/>
            <a:ext cx="7886700" cy="714376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Qué es COSMIC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1" y="1690689"/>
            <a:ext cx="8648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Es el acrónimo de "</a:t>
            </a:r>
            <a:r>
              <a:rPr lang="es-MX" b="1" dirty="0" err="1" smtClean="0">
                <a:solidFill>
                  <a:srgbClr val="7030A0"/>
                </a:solidFill>
              </a:rPr>
              <a:t>Common</a:t>
            </a:r>
            <a:r>
              <a:rPr lang="es-MX" b="1" dirty="0" smtClean="0">
                <a:solidFill>
                  <a:srgbClr val="7030A0"/>
                </a:solidFill>
              </a:rPr>
              <a:t> Software </a:t>
            </a:r>
            <a:r>
              <a:rPr lang="es-MX" b="1" dirty="0" err="1" smtClean="0">
                <a:solidFill>
                  <a:srgbClr val="7030A0"/>
                </a:solidFill>
              </a:rPr>
              <a:t>Measurement</a:t>
            </a:r>
            <a:r>
              <a:rPr lang="es-MX" b="1" dirty="0" smtClean="0">
                <a:solidFill>
                  <a:srgbClr val="7030A0"/>
                </a:solidFill>
              </a:rPr>
              <a:t> International </a:t>
            </a:r>
            <a:r>
              <a:rPr lang="es-MX" b="1" dirty="0" err="1" smtClean="0">
                <a:solidFill>
                  <a:srgbClr val="7030A0"/>
                </a:solidFill>
              </a:rPr>
              <a:t>Consortium</a:t>
            </a:r>
            <a:r>
              <a:rPr lang="es-MX" dirty="0" smtClean="0"/>
              <a:t>“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También es conocido como un método para "</a:t>
            </a:r>
            <a:r>
              <a:rPr lang="es-MX" b="1" dirty="0" smtClean="0">
                <a:solidFill>
                  <a:srgbClr val="7030A0"/>
                </a:solidFill>
              </a:rPr>
              <a:t>medir el software</a:t>
            </a:r>
            <a:r>
              <a:rPr lang="es-MX" dirty="0" smtClean="0"/>
              <a:t>" desde una perspectiva funcional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Es aplicable a software para negocios, controladores para dispositivos, aplicaciones en tiempo real – </a:t>
            </a:r>
            <a:r>
              <a:rPr lang="es-MX" b="1" i="1" dirty="0" smtClean="0">
                <a:solidFill>
                  <a:srgbClr val="7030A0"/>
                </a:solidFill>
              </a:rPr>
              <a:t>Data-</a:t>
            </a:r>
            <a:r>
              <a:rPr lang="es-MX" b="1" i="1" dirty="0" err="1" smtClean="0">
                <a:solidFill>
                  <a:srgbClr val="7030A0"/>
                </a:solidFill>
              </a:rPr>
              <a:t>rich</a:t>
            </a:r>
            <a:r>
              <a:rPr lang="es-MX" b="1" i="1" dirty="0" smtClean="0">
                <a:solidFill>
                  <a:srgbClr val="7030A0"/>
                </a:solidFill>
              </a:rPr>
              <a:t> software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Esta centrado en ser </a:t>
            </a:r>
            <a:r>
              <a:rPr lang="es-MX" b="1" dirty="0" smtClean="0">
                <a:solidFill>
                  <a:srgbClr val="7030A0"/>
                </a:solidFill>
              </a:rPr>
              <a:t>un método simple</a:t>
            </a:r>
            <a:r>
              <a:rPr lang="es-MX" dirty="0" smtClean="0"/>
              <a:t> para facilitar su adopción y expansión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La información acerca del método esta disponible públicamente (2)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47651" y="5343525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</a:rPr>
              <a:t>https://cosmic-sizing.org/</a:t>
            </a:r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1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52450"/>
            <a:ext cx="7886700" cy="714375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Tamaño funcional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1" y="1690689"/>
            <a:ext cx="8648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El método involucra la aplicación de un par de modelos así como principios y reglas para medir los </a:t>
            </a:r>
            <a:r>
              <a:rPr lang="es-MX" b="1" dirty="0" smtClean="0">
                <a:solidFill>
                  <a:srgbClr val="7030A0"/>
                </a:solidFill>
              </a:rPr>
              <a:t>Requerimientos Funcionales de Usuario</a:t>
            </a:r>
            <a:r>
              <a:rPr lang="es-MX" dirty="0" smtClean="0"/>
              <a:t> (FUR en Inglés) de una pieza delimitada de software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Como resultado se obtiene un </a:t>
            </a:r>
            <a:r>
              <a:rPr lang="es-MX" b="1" dirty="0" smtClean="0">
                <a:solidFill>
                  <a:srgbClr val="7030A0"/>
                </a:solidFill>
              </a:rPr>
              <a:t>valor numérico cuantitativo</a:t>
            </a:r>
            <a:r>
              <a:rPr lang="es-MX" dirty="0" smtClean="0"/>
              <a:t> que representa tamaño funcional de la pieza de software expresado con la unidad COSMIC </a:t>
            </a:r>
            <a:r>
              <a:rPr lang="es-MX" dirty="0" err="1" smtClean="0"/>
              <a:t>Function</a:t>
            </a:r>
            <a:r>
              <a:rPr lang="es-MX" dirty="0" smtClean="0"/>
              <a:t> </a:t>
            </a:r>
            <a:r>
              <a:rPr lang="es-MX" dirty="0" err="1" smtClean="0"/>
              <a:t>Points</a:t>
            </a:r>
            <a:r>
              <a:rPr lang="es-MX" dirty="0" smtClean="0"/>
              <a:t> (CFP)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66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52450"/>
            <a:ext cx="7886700" cy="714375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Requerimientos Funcionales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1" y="1690689"/>
            <a:ext cx="8648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Los </a:t>
            </a:r>
            <a:r>
              <a:rPr lang="es-MX" b="1" dirty="0" smtClean="0">
                <a:solidFill>
                  <a:srgbClr val="7030A0"/>
                </a:solidFill>
              </a:rPr>
              <a:t>Requerimientos Funcionales de Usuario</a:t>
            </a:r>
            <a:r>
              <a:rPr lang="es-MX" dirty="0" smtClean="0"/>
              <a:t> (FUR) son aquellos que describen lo que el sistema realiza o realizará en términos de tareas o servicios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Son un sub-conjunto de los requerimientos de usuario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Están relacionados (pero no limitados) con: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solidFill>
                  <a:srgbClr val="7030A0"/>
                </a:solidFill>
              </a:rPr>
              <a:t>Transferencia de datos.</a:t>
            </a:r>
            <a:r>
              <a:rPr lang="es-MX" dirty="0" smtClean="0"/>
              <a:t> Entradas de datos, señales de control</a:t>
            </a:r>
          </a:p>
          <a:p>
            <a:pPr marL="800100" lvl="1" indent="-342900">
              <a:buFont typeface="+mj-lt"/>
              <a:buAutoNum type="arabicPeriod"/>
            </a:pPr>
            <a:endParaRPr lang="es-MX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solidFill>
                  <a:srgbClr val="7030A0"/>
                </a:solidFill>
              </a:rPr>
              <a:t>Transformación de datos.</a:t>
            </a:r>
            <a:r>
              <a:rPr lang="es-MX" dirty="0" smtClean="0"/>
              <a:t> Cálculos</a:t>
            </a:r>
          </a:p>
          <a:p>
            <a:pPr marL="800100" lvl="1" indent="-342900">
              <a:buFont typeface="+mj-lt"/>
              <a:buAutoNum type="arabicPeriod"/>
            </a:pPr>
            <a:endParaRPr lang="es-MX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solidFill>
                  <a:srgbClr val="7030A0"/>
                </a:solidFill>
              </a:rPr>
              <a:t>Almacenamiento de datos.</a:t>
            </a:r>
            <a:r>
              <a:rPr lang="es-MX" dirty="0" smtClean="0"/>
              <a:t> Guardar una orden de venta, registrar la temperatura ambiental</a:t>
            </a:r>
          </a:p>
          <a:p>
            <a:pPr marL="800100" lvl="1" indent="-342900">
              <a:buFont typeface="+mj-lt"/>
              <a:buAutoNum type="arabicPeriod"/>
            </a:pPr>
            <a:endParaRPr lang="es-MX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MX" dirty="0" smtClean="0">
                <a:solidFill>
                  <a:srgbClr val="7030A0"/>
                </a:solidFill>
              </a:rPr>
              <a:t>Recuperación de datos.</a:t>
            </a:r>
            <a:r>
              <a:rPr lang="es-MX" dirty="0" smtClean="0"/>
              <a:t> Obtener listados de clientes, obtener la posición de una aeronave</a:t>
            </a:r>
          </a:p>
        </p:txBody>
      </p:sp>
    </p:spTree>
    <p:extLst>
      <p:ext uri="{BB962C8B-B14F-4D97-AF65-F5344CB8AC3E}">
        <p14:creationId xmlns:p14="http://schemas.microsoft.com/office/powerpoint/2010/main" val="346491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51" y="552450"/>
            <a:ext cx="8648700" cy="714375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solidFill>
                  <a:srgbClr val="0070C0"/>
                </a:solidFill>
              </a:rPr>
              <a:t>Extracción de Requerimientos Funcionales</a:t>
            </a:r>
            <a:endParaRPr lang="es-MX" sz="4000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1" y="1585914"/>
            <a:ext cx="864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Los Requerimientos Funcionales de Usuario </a:t>
            </a:r>
            <a:r>
              <a:rPr lang="es-MX" b="1" dirty="0" smtClean="0">
                <a:solidFill>
                  <a:srgbClr val="7030A0"/>
                </a:solidFill>
              </a:rPr>
              <a:t>deben ser extraídos de los artefactos de software</a:t>
            </a:r>
            <a:r>
              <a:rPr lang="es-MX" dirty="0" smtClean="0"/>
              <a:t> disponibles (documentación, software funcional) antes de mapearlo al modelo genérico de software del método 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Artefactos de 2 tipos: Los que existen antes del software y los que existen después del software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265347"/>
            <a:ext cx="5657850" cy="19087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5174101"/>
            <a:ext cx="4867275" cy="16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52450"/>
            <a:ext cx="7886700" cy="714375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Requerimientos No Funcionales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1" y="1690689"/>
            <a:ext cx="864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Son cualquier requerimiento relacionado con aspectos de calidad tales como desempeño, seguridad, ambiente de operación, tecnologías de desarrollo entre otros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El método COSMIC puede usarse para medir requerimientos que al principio sean expresados en términos No-Funcionales y que esconden Requerimientos Funcionales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7651" y="3429000"/>
            <a:ext cx="8648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 de un NFR </a:t>
            </a:r>
            <a:r>
              <a:rPr lang="es-MX" dirty="0" smtClean="0">
                <a:sym typeface="Wingdings" panose="05000000000000000000" pitchFamily="2" charset="2"/>
              </a:rPr>
              <a:t> FR</a:t>
            </a:r>
          </a:p>
          <a:p>
            <a:endParaRPr lang="es-MX" i="1" dirty="0" smtClean="0">
              <a:solidFill>
                <a:srgbClr val="7030A0"/>
              </a:solidFill>
            </a:endParaRPr>
          </a:p>
          <a:p>
            <a:pPr algn="ctr"/>
            <a:r>
              <a:rPr lang="es-MX" i="1" dirty="0" smtClean="0">
                <a:solidFill>
                  <a:srgbClr val="7030A0"/>
                </a:solidFill>
              </a:rPr>
              <a:t>Requerimiento: “El usuario tendrá la opción de asegurar sus archivos por medio de cifrado” </a:t>
            </a:r>
          </a:p>
          <a:p>
            <a:pPr algn="ctr"/>
            <a:r>
              <a:rPr lang="es-MX" dirty="0" smtClean="0"/>
              <a:t>El proyecto de desarrollo está en la etapa de estimación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2 opciones:</a:t>
            </a:r>
          </a:p>
          <a:p>
            <a:pPr algn="ctr"/>
            <a:endParaRPr lang="es-MX" dirty="0" smtClean="0"/>
          </a:p>
          <a:p>
            <a:pPr marL="342900" indent="-342900">
              <a:buAutoNum type="arabicParenR"/>
            </a:pPr>
            <a:r>
              <a:rPr lang="es-MX" dirty="0" smtClean="0"/>
              <a:t>Desarrollar el componente para cifrar. Se medirá el componente a desarrollar</a:t>
            </a:r>
          </a:p>
          <a:p>
            <a:pPr marL="342900" indent="-342900">
              <a:buAutoNum type="arabicParenR"/>
            </a:pPr>
            <a:r>
              <a:rPr lang="es-MX" dirty="0" smtClean="0"/>
              <a:t>Conseguir el componente para cifrar. Será necesario medir el software necesario para integrar el componente adquirido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822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76275"/>
            <a:ext cx="7886700" cy="71437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Principios fundamentales y modelos del método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0" y="1976439"/>
            <a:ext cx="8648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Los principios fundamentales del método están resumidos en 2 modelos: </a:t>
            </a:r>
            <a:r>
              <a:rPr lang="es-MX" b="1" dirty="0" smtClean="0">
                <a:solidFill>
                  <a:srgbClr val="7030A0"/>
                </a:solidFill>
              </a:rPr>
              <a:t>Software </a:t>
            </a:r>
            <a:r>
              <a:rPr lang="es-MX" b="1" dirty="0" err="1" smtClean="0">
                <a:solidFill>
                  <a:srgbClr val="7030A0"/>
                </a:solidFill>
              </a:rPr>
              <a:t>Context</a:t>
            </a:r>
            <a:r>
              <a:rPr lang="es-MX" b="1" dirty="0" smtClean="0">
                <a:solidFill>
                  <a:srgbClr val="7030A0"/>
                </a:solidFill>
              </a:rPr>
              <a:t> </a:t>
            </a:r>
            <a:r>
              <a:rPr lang="es-MX" b="1" dirty="0" err="1" smtClean="0">
                <a:solidFill>
                  <a:srgbClr val="7030A0"/>
                </a:solidFill>
              </a:rPr>
              <a:t>Model</a:t>
            </a:r>
            <a:r>
              <a:rPr lang="es-MX" dirty="0" smtClean="0"/>
              <a:t> y el </a:t>
            </a:r>
            <a:r>
              <a:rPr lang="es-MX" b="1" dirty="0" err="1" smtClean="0">
                <a:solidFill>
                  <a:srgbClr val="7030A0"/>
                </a:solidFill>
              </a:rPr>
              <a:t>Generic</a:t>
            </a:r>
            <a:r>
              <a:rPr lang="es-MX" b="1" dirty="0" smtClean="0">
                <a:solidFill>
                  <a:srgbClr val="7030A0"/>
                </a:solidFill>
              </a:rPr>
              <a:t> Software </a:t>
            </a:r>
            <a:r>
              <a:rPr lang="es-MX" b="1" dirty="0" err="1" smtClean="0">
                <a:solidFill>
                  <a:srgbClr val="7030A0"/>
                </a:solidFill>
              </a:rPr>
              <a:t>Model</a:t>
            </a:r>
            <a:endParaRPr lang="es-MX" b="1" dirty="0" smtClean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Los principios del </a:t>
            </a:r>
            <a:r>
              <a:rPr lang="es-MX" b="1" dirty="0" smtClean="0">
                <a:solidFill>
                  <a:srgbClr val="7030A0"/>
                </a:solidFill>
              </a:rPr>
              <a:t>Software </a:t>
            </a:r>
            <a:r>
              <a:rPr lang="es-MX" b="1" dirty="0" err="1" smtClean="0">
                <a:solidFill>
                  <a:srgbClr val="7030A0"/>
                </a:solidFill>
              </a:rPr>
              <a:t>Context</a:t>
            </a:r>
            <a:r>
              <a:rPr lang="es-MX" b="1" dirty="0" smtClean="0">
                <a:solidFill>
                  <a:srgbClr val="7030A0"/>
                </a:solidFill>
              </a:rPr>
              <a:t> </a:t>
            </a:r>
            <a:r>
              <a:rPr lang="es-MX" b="1" dirty="0" err="1" smtClean="0">
                <a:solidFill>
                  <a:srgbClr val="7030A0"/>
                </a:solidFill>
              </a:rPr>
              <a:t>Model</a:t>
            </a:r>
            <a:r>
              <a:rPr lang="es-MX" dirty="0"/>
              <a:t> </a:t>
            </a:r>
            <a:r>
              <a:rPr lang="es-MX" dirty="0" smtClean="0"/>
              <a:t>permiten delimitar cuál es el software que será medido</a:t>
            </a:r>
          </a:p>
          <a:p>
            <a:pPr marL="800100" lvl="1" indent="-342900">
              <a:buFont typeface="+mj-lt"/>
              <a:buAutoNum type="arabicPeriod"/>
            </a:pPr>
            <a:endParaRPr lang="es-MX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628650" y="4143375"/>
            <a:ext cx="2152650" cy="218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3514724" y="3954604"/>
            <a:ext cx="2162175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3514724" y="4872037"/>
            <a:ext cx="2162175" cy="723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3514725" y="5775185"/>
            <a:ext cx="2162175" cy="7239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6353176" y="3954604"/>
            <a:ext cx="55245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7029453" y="3954604"/>
            <a:ext cx="552450" cy="7239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7705730" y="3954604"/>
            <a:ext cx="552450" cy="723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382007" y="3954604"/>
            <a:ext cx="552450" cy="7239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6353176" y="4872037"/>
            <a:ext cx="552450" cy="723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/>
          <p:cNvSpPr/>
          <p:nvPr/>
        </p:nvSpPr>
        <p:spPr>
          <a:xfrm>
            <a:off x="7029453" y="4872037"/>
            <a:ext cx="1866897" cy="7239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 23"/>
          <p:cNvSpPr/>
          <p:nvPr/>
        </p:nvSpPr>
        <p:spPr>
          <a:xfrm>
            <a:off x="6353175" y="5775185"/>
            <a:ext cx="1447799" cy="7239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26"/>
          <p:cNvSpPr/>
          <p:nvPr/>
        </p:nvSpPr>
        <p:spPr>
          <a:xfrm>
            <a:off x="7896225" y="5775185"/>
            <a:ext cx="1038232" cy="7239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56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47650"/>
            <a:ext cx="7886700" cy="71437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Principios del Software </a:t>
            </a:r>
            <a:r>
              <a:rPr lang="es-MX" b="1" dirty="0" err="1" smtClean="0">
                <a:solidFill>
                  <a:srgbClr val="0070C0"/>
                </a:solidFill>
              </a:rPr>
              <a:t>Context</a:t>
            </a:r>
            <a:r>
              <a:rPr lang="es-MX" b="1" dirty="0" smtClean="0">
                <a:solidFill>
                  <a:srgbClr val="0070C0"/>
                </a:solidFill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</a:rPr>
              <a:t>Model</a:t>
            </a:r>
            <a:endParaRPr lang="es-MX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7" y="1123949"/>
            <a:ext cx="8323432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8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23825"/>
            <a:ext cx="7886700" cy="71437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COSMIC </a:t>
            </a:r>
            <a:r>
              <a:rPr lang="es-MX" b="1" dirty="0" err="1" smtClean="0">
                <a:solidFill>
                  <a:srgbClr val="0070C0"/>
                </a:solidFill>
              </a:rPr>
              <a:t>Generic</a:t>
            </a:r>
            <a:r>
              <a:rPr lang="es-MX" b="1" dirty="0" smtClean="0">
                <a:solidFill>
                  <a:srgbClr val="0070C0"/>
                </a:solidFill>
              </a:rPr>
              <a:t> Software </a:t>
            </a:r>
            <a:r>
              <a:rPr lang="es-MX" b="1" dirty="0" err="1" smtClean="0">
                <a:solidFill>
                  <a:srgbClr val="0070C0"/>
                </a:solidFill>
              </a:rPr>
              <a:t>Model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7650" y="845999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 smtClean="0"/>
              <a:t>Es el modelo que aplicaremos para identificar los componentes de funcionalidad que se medirán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28" y="1543813"/>
            <a:ext cx="7670344" cy="531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504</Words>
  <Application>Microsoft Office PowerPoint</Application>
  <PresentationFormat>Presentación en pantalla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Medición de tamaño funcional con el método COSMIC</vt:lpstr>
      <vt:lpstr>Qué es COSMIC</vt:lpstr>
      <vt:lpstr>Tamaño funcional</vt:lpstr>
      <vt:lpstr>Requerimientos Funcionales</vt:lpstr>
      <vt:lpstr>Extracción de Requerimientos Funcionales</vt:lpstr>
      <vt:lpstr>Requerimientos No Funcionales</vt:lpstr>
      <vt:lpstr>Principios fundamentales y modelos del método</vt:lpstr>
      <vt:lpstr>Principios del Software Context Model</vt:lpstr>
      <vt:lpstr>COSMIC Generic Software Model</vt:lpstr>
      <vt:lpstr>COSMIC Generic Software Model (continúa)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Medición de tamaño funcional con el método COSMIC</dc:title>
  <dc:creator>Usuario</dc:creator>
  <cp:lastModifiedBy>Usuario</cp:lastModifiedBy>
  <cp:revision>14</cp:revision>
  <dcterms:created xsi:type="dcterms:W3CDTF">2018-05-09T16:05:41Z</dcterms:created>
  <dcterms:modified xsi:type="dcterms:W3CDTF">2018-05-09T19:21:47Z</dcterms:modified>
</cp:coreProperties>
</file>