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 id="264"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6" autoAdjust="0"/>
    <p:restoredTop sz="94660"/>
  </p:normalViewPr>
  <p:slideViewPr>
    <p:cSldViewPr snapToGrid="0">
      <p:cViewPr varScale="1">
        <p:scale>
          <a:sx n="96" d="100"/>
          <a:sy n="96" d="100"/>
        </p:scale>
        <p:origin x="96"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dirty="0"/>
              <a:t>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5EC93879-1153-42D3-8EC7-7A3CC94658D3}" type="datetimeFigureOut">
              <a:rPr lang="en-US" dirty="0"/>
              <a:t>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82E1496-D8B1-4FDC-98A5-AD2561A2EE12}" type="datetimeFigureOut">
              <a:rPr lang="en-US" dirty="0"/>
              <a:t>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8AD3855-5B08-4570-810C-DE4498675D2C}" type="datetimeFigureOut">
              <a:rPr lang="en-US" dirty="0"/>
              <a:t>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‹Nº›</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95FC1B1A-3400-4A09-B018-5620D6ADA4AF}" type="datetimeFigureOut">
              <a:rPr lang="en-US" dirty="0"/>
              <a:t>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333EE65E-8B04-4250-B4A9-5C65F355F1A2}" type="datetimeFigureOut">
              <a:rPr lang="en-US" dirty="0"/>
              <a:t>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84F5881F-8E44-4F15-AB98-80B7869E49CA}" type="datetimeFigureOut">
              <a:rPr lang="en-US" dirty="0"/>
              <a:t>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dirty="0"/>
              <a:t>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05854CA-19F4-4771-B6A2-DA5C0742B220}" type="datetimeFigureOut">
              <a:rPr lang="en-US" dirty="0"/>
              <a:t>3/1/2019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FED2BB1-BB31-4EB8-A961-18800A74EAA8}" type="datetimeFigureOut">
              <a:rPr lang="en-US" dirty="0"/>
              <a:t>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B40B886-74BB-4D5E-9EA9-584482FE40E6}" type="datetimeFigureOut">
              <a:rPr lang="en-US" dirty="0"/>
              <a:t>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dirty="0"/>
              <a:t>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80322" y="3030008"/>
            <a:ext cx="4698355" cy="290617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594123" y="3030008"/>
            <a:ext cx="4700059" cy="290617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dirty="0"/>
              <a:t>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EB24146-07E2-48CA-8629-5887ED47FCDB}" type="datetimeFigureOut">
              <a:rPr lang="en-US" dirty="0"/>
              <a:t>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407E718-B4F0-433E-A285-0013249184C0}" type="datetimeFigureOut">
              <a:rPr lang="en-US" dirty="0"/>
              <a:t>3/1/2019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B8E44C4-3D72-4D6E-86A4-F5491DC49E6D}" type="datetimeFigureOut">
              <a:rPr lang="en-US" dirty="0"/>
              <a:t>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6B8EA14-E6AC-4B59-973C-7A06B0EDE3E3}" type="datetimeFigureOut">
              <a:rPr lang="en-US" dirty="0"/>
              <a:t>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3BB3B3F-C0CE-47CB-BCED-F49A710726FF}" type="datetimeFigureOut">
              <a:rPr lang="en-US" dirty="0"/>
              <a:t>3/1/2019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Formación en competencias didácticas</a:t>
            </a:r>
            <a:endParaRPr lang="es-MX" dirty="0"/>
          </a:p>
        </p:txBody>
      </p:sp>
      <p:sp>
        <p:nvSpPr>
          <p:cNvPr id="3" name="Subtítulo 2"/>
          <p:cNvSpPr>
            <a:spLocks noGrp="1"/>
          </p:cNvSpPr>
          <p:nvPr>
            <p:ph type="subTitle" idx="1"/>
          </p:nvPr>
        </p:nvSpPr>
        <p:spPr/>
        <p:txBody>
          <a:bodyPr/>
          <a:lstStyle/>
          <a:p>
            <a:r>
              <a:rPr lang="es-MX" dirty="0" smtClean="0"/>
              <a:t>Actividad 4</a:t>
            </a:r>
          </a:p>
          <a:p>
            <a:r>
              <a:rPr lang="es-MX" dirty="0" smtClean="0"/>
              <a:t>Hugo Alonso Reyes H</a:t>
            </a:r>
            <a:endParaRPr lang="es-MX" dirty="0"/>
          </a:p>
        </p:txBody>
      </p:sp>
    </p:spTree>
    <p:extLst>
      <p:ext uri="{BB962C8B-B14F-4D97-AF65-F5344CB8AC3E}">
        <p14:creationId xmlns:p14="http://schemas.microsoft.com/office/powerpoint/2010/main" val="819263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1.- Modificar un curso actual</a:t>
            </a:r>
            <a:endParaRPr lang="es-MX" dirty="0"/>
          </a:p>
        </p:txBody>
      </p:sp>
      <p:sp>
        <p:nvSpPr>
          <p:cNvPr id="3" name="Marcador de contenido 2"/>
          <p:cNvSpPr>
            <a:spLocks noGrp="1"/>
          </p:cNvSpPr>
          <p:nvPr>
            <p:ph idx="1"/>
          </p:nvPr>
        </p:nvSpPr>
        <p:spPr>
          <a:xfrm>
            <a:off x="680321" y="2336873"/>
            <a:ext cx="10838169" cy="4108172"/>
          </a:xfrm>
        </p:spPr>
        <p:txBody>
          <a:bodyPr>
            <a:normAutofit/>
          </a:bodyPr>
          <a:lstStyle/>
          <a:p>
            <a:r>
              <a:rPr lang="es-MX" dirty="0" smtClean="0"/>
              <a:t>En </a:t>
            </a:r>
            <a:r>
              <a:rPr lang="es-MX" dirty="0"/>
              <a:t>mi perspectiva, los cursos siempre pueden buscar ser más prácticos y dinámicos. Pueden presentar retos diferentes en que los participantes conecten con el aprendizaje y con las otras personas que están interactuando en el mismo curso. Lograr esto mediante contar historias, ejemplos significativos y profundos, se vuelve más vivencial y útil.</a:t>
            </a:r>
          </a:p>
          <a:p>
            <a:endParaRPr lang="es-MX" dirty="0"/>
          </a:p>
        </p:txBody>
      </p:sp>
    </p:spTree>
    <p:extLst>
      <p:ext uri="{BB962C8B-B14F-4D97-AF65-F5344CB8AC3E}">
        <p14:creationId xmlns:p14="http://schemas.microsoft.com/office/powerpoint/2010/main" val="4004453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smtClean="0"/>
              <a:t>2.- Conecta </a:t>
            </a:r>
            <a:r>
              <a:rPr lang="es-MX" dirty="0"/>
              <a:t>con tu entorno. </a:t>
            </a:r>
            <a:endParaRPr lang="es-MX" dirty="0"/>
          </a:p>
        </p:txBody>
      </p:sp>
      <p:sp>
        <p:nvSpPr>
          <p:cNvPr id="3" name="Marcador de contenido 2"/>
          <p:cNvSpPr>
            <a:spLocks noGrp="1"/>
          </p:cNvSpPr>
          <p:nvPr>
            <p:ph idx="1"/>
          </p:nvPr>
        </p:nvSpPr>
        <p:spPr>
          <a:xfrm>
            <a:off x="398206" y="2079524"/>
            <a:ext cx="11076039" cy="4572000"/>
          </a:xfrm>
        </p:spPr>
        <p:txBody>
          <a:bodyPr>
            <a:normAutofit fontScale="92500" lnSpcReduction="10000"/>
          </a:bodyPr>
          <a:lstStyle/>
          <a:p>
            <a:r>
              <a:rPr lang="es-MX" dirty="0"/>
              <a:t>El programa de becarios es una experiencia de aprendizaje en ambientes reales que permite adquirir experiencia directa en participación de proyectos, al estar en contacto con perfiles que cuentan con conocimientos, competencias y habilidades participando como equipo en el desarrollo de proyectos.</a:t>
            </a:r>
          </a:p>
          <a:p>
            <a:r>
              <a:rPr lang="es-MX" dirty="0"/>
              <a:t>Me interesa que exista seguimiento y retroalimentación para poder personalizar el nivel de reto, validar el aprendizaje y poder dar una guía de valor a los becarios. Es importante asignar tareas académicas o de investigación que permitan el aprendizaje y poder dejar constancia de ello en algún tipo de documento, producto o informe.</a:t>
            </a:r>
          </a:p>
          <a:p>
            <a:r>
              <a:rPr lang="es-MX" dirty="0"/>
              <a:t>Por toda la información y bombardeo de datos constante de la dinámica actual de vida, los cursos y materiales que se les presenten, deben de tener un componente de reflexión, de reto, de participación y de discusión. Tenemos que buscar incidir para que la experiencia dentro de los cursos sea muy práctica y dinámica. Debe romper con los esquemas de lectura de documentos o láminas que pudieran ser tediosos.</a:t>
            </a:r>
          </a:p>
          <a:p>
            <a:endParaRPr lang="es-MX" dirty="0"/>
          </a:p>
        </p:txBody>
      </p:sp>
    </p:spTree>
    <p:extLst>
      <p:ext uri="{BB962C8B-B14F-4D97-AF65-F5344CB8AC3E}">
        <p14:creationId xmlns:p14="http://schemas.microsoft.com/office/powerpoint/2010/main" val="3973086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3.- Como impartir el curso</a:t>
            </a:r>
            <a:endParaRPr lang="es-MX" dirty="0"/>
          </a:p>
        </p:txBody>
      </p:sp>
      <p:sp>
        <p:nvSpPr>
          <p:cNvPr id="3" name="Marcador de contenido 2"/>
          <p:cNvSpPr>
            <a:spLocks noGrp="1"/>
          </p:cNvSpPr>
          <p:nvPr>
            <p:ph idx="1"/>
          </p:nvPr>
        </p:nvSpPr>
        <p:spPr/>
        <p:txBody>
          <a:bodyPr>
            <a:normAutofit fontScale="92500"/>
          </a:bodyPr>
          <a:lstStyle/>
          <a:p>
            <a:r>
              <a:rPr lang="es-MX" dirty="0"/>
              <a:t>Mi punto de vista es que sería conveniente transitar en un esquema mixto o semipresencial. El proceso implica aprendizaje tanto para nosotros profesores como para ellos alumnos. Como se espera, necesitamos ir calibrando nuestra manera de interactuar con ellos en línea, darles retroalimentación cara a cara e ir gradualmente seguir convirtiendo prácticas y ejercicios a un esquema más dinámico en línea.</a:t>
            </a:r>
          </a:p>
          <a:p>
            <a:r>
              <a:rPr lang="es-MX" dirty="0"/>
              <a:t>A mí me gusta que los materiales de aprendizaje incluyan videos y que se vaya construyendo o descubriendo la información del tema. Me atrae cuando la dinámica de la exposición deja preguntas de reflexión y análisis, así como que incluya evaluaciones para ir validando y asimilando el conocimiento.</a:t>
            </a:r>
          </a:p>
          <a:p>
            <a:endParaRPr lang="es-MX" dirty="0"/>
          </a:p>
        </p:txBody>
      </p:sp>
    </p:spTree>
    <p:extLst>
      <p:ext uri="{BB962C8B-B14F-4D97-AF65-F5344CB8AC3E}">
        <p14:creationId xmlns:p14="http://schemas.microsoft.com/office/powerpoint/2010/main" val="722562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4.- </a:t>
            </a:r>
            <a:r>
              <a:rPr lang="es-MX" dirty="0" err="1" smtClean="0"/>
              <a:t>Superpoder</a:t>
            </a:r>
            <a:r>
              <a:rPr lang="es-MX" dirty="0" smtClean="0"/>
              <a:t> del programa</a:t>
            </a:r>
            <a:endParaRPr lang="es-MX" dirty="0"/>
          </a:p>
        </p:txBody>
      </p:sp>
      <p:sp>
        <p:nvSpPr>
          <p:cNvPr id="3" name="Marcador de contenido 2"/>
          <p:cNvSpPr>
            <a:spLocks noGrp="1"/>
          </p:cNvSpPr>
          <p:nvPr>
            <p:ph idx="1"/>
          </p:nvPr>
        </p:nvSpPr>
        <p:spPr/>
        <p:txBody>
          <a:bodyPr/>
          <a:lstStyle/>
          <a:p>
            <a:r>
              <a:rPr lang="es-MX" sz="2800" dirty="0"/>
              <a:t>El regalo de la aplicación y práctica real, colaboración e interacción con los académicos; la experiencia que se adquiere aprendiendo y haciendo directamente en proyectos.</a:t>
            </a:r>
          </a:p>
          <a:p>
            <a:endParaRPr lang="es-MX" dirty="0"/>
          </a:p>
        </p:txBody>
      </p:sp>
    </p:spTree>
    <p:extLst>
      <p:ext uri="{BB962C8B-B14F-4D97-AF65-F5344CB8AC3E}">
        <p14:creationId xmlns:p14="http://schemas.microsoft.com/office/powerpoint/2010/main" val="3489586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5.- Sueña con el nuevo programa</a:t>
            </a:r>
            <a:endParaRPr lang="es-MX" dirty="0"/>
          </a:p>
        </p:txBody>
      </p:sp>
      <p:sp>
        <p:nvSpPr>
          <p:cNvPr id="3" name="Marcador de contenido 2"/>
          <p:cNvSpPr>
            <a:spLocks noGrp="1"/>
          </p:cNvSpPr>
          <p:nvPr>
            <p:ph idx="1"/>
          </p:nvPr>
        </p:nvSpPr>
        <p:spPr/>
        <p:txBody>
          <a:bodyPr/>
          <a:lstStyle/>
          <a:p>
            <a:r>
              <a:rPr lang="es-MX" dirty="0"/>
              <a:t>Que sea un programa donde exista alta demanda, lleguen perfiles de alto nivel académico y con gran actitud y apertura. Un ambiente colaborativo en que se forjen lazos fuertes, que exista una práctica real que les permita acceder a plazas competitivas. </a:t>
            </a:r>
          </a:p>
          <a:p>
            <a:endParaRPr lang="es-MX" dirty="0"/>
          </a:p>
        </p:txBody>
      </p:sp>
    </p:spTree>
    <p:extLst>
      <p:ext uri="{BB962C8B-B14F-4D97-AF65-F5344CB8AC3E}">
        <p14:creationId xmlns:p14="http://schemas.microsoft.com/office/powerpoint/2010/main" val="2529332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6.- Como imaginas cuando se vayan</a:t>
            </a:r>
            <a:endParaRPr lang="es-MX" dirty="0"/>
          </a:p>
        </p:txBody>
      </p:sp>
      <p:sp>
        <p:nvSpPr>
          <p:cNvPr id="3" name="Marcador de contenido 2"/>
          <p:cNvSpPr>
            <a:spLocks noGrp="1"/>
          </p:cNvSpPr>
          <p:nvPr>
            <p:ph idx="1"/>
          </p:nvPr>
        </p:nvSpPr>
        <p:spPr/>
        <p:txBody>
          <a:bodyPr/>
          <a:lstStyle/>
          <a:p>
            <a:r>
              <a:rPr lang="es-MX" dirty="0" smtClean="0"/>
              <a:t>De ideas y pensamiento crítico, con mentalidad flexible y con fortaleza ante los cambios. Con desarrollo de habilidades personales e interpersonales.</a:t>
            </a:r>
          </a:p>
          <a:p>
            <a:r>
              <a:rPr lang="es-MX" dirty="0" smtClean="0"/>
              <a:t>Que </a:t>
            </a:r>
            <a:r>
              <a:rPr lang="es-MX" dirty="0"/>
              <a:t>reciban un “</a:t>
            </a:r>
            <a:r>
              <a:rPr lang="es-MX" dirty="0" err="1"/>
              <a:t>coacheo</a:t>
            </a:r>
            <a:r>
              <a:rPr lang="es-MX" dirty="0"/>
              <a:t>” que les permita tener conocimientos, metodologías, saber trabajar en equipo y hábitos profesionales </a:t>
            </a:r>
            <a:r>
              <a:rPr lang="es-MX" dirty="0" smtClean="0"/>
              <a:t>destacados</a:t>
            </a:r>
          </a:p>
          <a:p>
            <a:r>
              <a:rPr lang="es-MX" dirty="0" smtClean="0"/>
              <a:t>Con principios y mentalidad de innovación, con vena creativa y con ganas de experimentar.</a:t>
            </a:r>
            <a:endParaRPr lang="es-MX" dirty="0"/>
          </a:p>
          <a:p>
            <a:endParaRPr lang="es-MX" dirty="0"/>
          </a:p>
        </p:txBody>
      </p:sp>
    </p:spTree>
    <p:extLst>
      <p:ext uri="{BB962C8B-B14F-4D97-AF65-F5344CB8AC3E}">
        <p14:creationId xmlns:p14="http://schemas.microsoft.com/office/powerpoint/2010/main" val="36658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Marcador de contenido 2"/>
          <p:cNvPicPr>
            <a:picLocks noGrp="1" noChangeAspect="1"/>
          </p:cNvPicPr>
          <p:nvPr>
            <p:ph idx="1"/>
          </p:nvPr>
        </p:nvPicPr>
        <p:blipFill>
          <a:blip r:embed="rId2"/>
          <a:stretch>
            <a:fillRect/>
          </a:stretch>
        </p:blipFill>
        <p:spPr>
          <a:xfrm>
            <a:off x="6907695" y="1568290"/>
            <a:ext cx="3905094" cy="2592195"/>
          </a:xfrm>
          <a:prstGeom prst="rect">
            <a:avLst/>
          </a:prstGeom>
        </p:spPr>
      </p:pic>
      <p:pic>
        <p:nvPicPr>
          <p:cNvPr id="2" name="Imagen 1"/>
          <p:cNvPicPr>
            <a:picLocks noChangeAspect="1"/>
          </p:cNvPicPr>
          <p:nvPr/>
        </p:nvPicPr>
        <p:blipFill>
          <a:blip r:embed="rId3"/>
          <a:stretch>
            <a:fillRect/>
          </a:stretch>
        </p:blipFill>
        <p:spPr>
          <a:xfrm>
            <a:off x="1464780" y="1345367"/>
            <a:ext cx="3332094" cy="2221396"/>
          </a:xfrm>
          <a:prstGeom prst="rect">
            <a:avLst/>
          </a:prstGeom>
        </p:spPr>
      </p:pic>
      <p:sp>
        <p:nvSpPr>
          <p:cNvPr id="6" name="Llamada ovalada 5"/>
          <p:cNvSpPr/>
          <p:nvPr/>
        </p:nvSpPr>
        <p:spPr>
          <a:xfrm>
            <a:off x="1" y="79594"/>
            <a:ext cx="1987826" cy="1888353"/>
          </a:xfrm>
          <a:prstGeom prst="wedgeEllipseCallout">
            <a:avLst>
              <a:gd name="adj1" fmla="val 44928"/>
              <a:gd name="adj2" fmla="val 4759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bg2">
                    <a:lumMod val="50000"/>
                  </a:schemeClr>
                </a:solidFill>
              </a:rPr>
              <a:t>Gracias por orientarme durante mi participación en el programa de becas. Aprendí a aplicar lo que sé en proyectos reales y valiosos</a:t>
            </a:r>
            <a:endParaRPr lang="es-MX" sz="1200" dirty="0">
              <a:solidFill>
                <a:schemeClr val="bg2">
                  <a:lumMod val="50000"/>
                </a:schemeClr>
              </a:solidFill>
            </a:endParaRPr>
          </a:p>
        </p:txBody>
      </p:sp>
      <p:sp>
        <p:nvSpPr>
          <p:cNvPr id="10" name="Llamada ovalada 9"/>
          <p:cNvSpPr/>
          <p:nvPr/>
        </p:nvSpPr>
        <p:spPr>
          <a:xfrm>
            <a:off x="4273826" y="80370"/>
            <a:ext cx="2604052" cy="1264997"/>
          </a:xfrm>
          <a:prstGeom prst="wedgeEllipseCallout">
            <a:avLst>
              <a:gd name="adj1" fmla="val -53199"/>
              <a:gd name="adj2" fmla="val 6739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bg2">
                    <a:lumMod val="50000"/>
                  </a:schemeClr>
                </a:solidFill>
              </a:rPr>
              <a:t>Esto es sólo el principio, tu aprendizaje deberá ser permanente y será más valioso cuando lo compartas con otros</a:t>
            </a:r>
            <a:endParaRPr lang="es-MX" sz="1200" dirty="0">
              <a:solidFill>
                <a:schemeClr val="bg2">
                  <a:lumMod val="50000"/>
                </a:schemeClr>
              </a:solidFill>
            </a:endParaRPr>
          </a:p>
        </p:txBody>
      </p:sp>
      <p:sp>
        <p:nvSpPr>
          <p:cNvPr id="11" name="Llamada ovalada 10"/>
          <p:cNvSpPr/>
          <p:nvPr/>
        </p:nvSpPr>
        <p:spPr>
          <a:xfrm>
            <a:off x="9054548" y="151647"/>
            <a:ext cx="2978426" cy="1264997"/>
          </a:xfrm>
          <a:prstGeom prst="wedgeEllipseCallout">
            <a:avLst>
              <a:gd name="adj1" fmla="val -29840"/>
              <a:gd name="adj2" fmla="val 7682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bg2">
                    <a:lumMod val="50000"/>
                  </a:schemeClr>
                </a:solidFill>
              </a:rPr>
              <a:t>Con los aprendizajes en la participación en proyectos y con la confianza que he adquirido. Quiero apoyar al siguiente grupo de becarios</a:t>
            </a:r>
            <a:endParaRPr lang="es-MX" sz="1200" dirty="0">
              <a:solidFill>
                <a:schemeClr val="bg2">
                  <a:lumMod val="50000"/>
                </a:schemeClr>
              </a:solidFill>
            </a:endParaRPr>
          </a:p>
        </p:txBody>
      </p:sp>
      <p:pic>
        <p:nvPicPr>
          <p:cNvPr id="4" name="Imagen 3"/>
          <p:cNvPicPr>
            <a:picLocks noChangeAspect="1"/>
          </p:cNvPicPr>
          <p:nvPr/>
        </p:nvPicPr>
        <p:blipFill>
          <a:blip r:embed="rId4"/>
          <a:stretch>
            <a:fillRect/>
          </a:stretch>
        </p:blipFill>
        <p:spPr>
          <a:xfrm>
            <a:off x="4376530" y="4558059"/>
            <a:ext cx="3187148" cy="2299941"/>
          </a:xfrm>
          <a:prstGeom prst="rect">
            <a:avLst/>
          </a:prstGeom>
        </p:spPr>
      </p:pic>
      <p:sp>
        <p:nvSpPr>
          <p:cNvPr id="12" name="Llamada ovalada 11"/>
          <p:cNvSpPr/>
          <p:nvPr/>
        </p:nvSpPr>
        <p:spPr>
          <a:xfrm>
            <a:off x="0" y="3967953"/>
            <a:ext cx="3321120" cy="1995525"/>
          </a:xfrm>
          <a:prstGeom prst="wedgeEllipseCallout">
            <a:avLst>
              <a:gd name="adj1" fmla="val 88304"/>
              <a:gd name="adj2" fmla="val 455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bg2">
                    <a:lumMod val="50000"/>
                  </a:schemeClr>
                </a:solidFill>
              </a:rPr>
              <a:t>No dejes de cuestionar lo que sabes. Recuerda que tan importante como tu práctica técnica, debes desarrollar una mente flexible, creativa e innovadora; adaptarte a tu entorno…</a:t>
            </a:r>
            <a:endParaRPr lang="es-MX" sz="1200" dirty="0">
              <a:solidFill>
                <a:schemeClr val="bg2">
                  <a:lumMod val="50000"/>
                </a:schemeClr>
              </a:solidFill>
            </a:endParaRPr>
          </a:p>
        </p:txBody>
      </p:sp>
      <p:sp>
        <p:nvSpPr>
          <p:cNvPr id="13" name="Llamada ovalada 12"/>
          <p:cNvSpPr/>
          <p:nvPr/>
        </p:nvSpPr>
        <p:spPr>
          <a:xfrm>
            <a:off x="7371028" y="4333216"/>
            <a:ext cx="4377023" cy="2087462"/>
          </a:xfrm>
          <a:prstGeom prst="wedgeEllipseCallout">
            <a:avLst>
              <a:gd name="adj1" fmla="val -53051"/>
              <a:gd name="adj2" fmla="val -176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bg2">
                    <a:lumMod val="50000"/>
                  </a:schemeClr>
                </a:solidFill>
              </a:rPr>
              <a:t>Lo sé. Los materiales que prepararé para los cursos incluirán muchas prácticas de investigación y reflexión, un buen nivel de reto, incluiré muchos videos e imágenes que volarán sus mentes. Por supuesto no dejaré de poner evaluaciones para que se pongan pilas. </a:t>
            </a:r>
            <a:r>
              <a:rPr lang="es-MX" sz="1200" dirty="0">
                <a:solidFill>
                  <a:schemeClr val="bg2">
                    <a:lumMod val="50000"/>
                  </a:schemeClr>
                </a:solidFill>
              </a:rPr>
              <a:t>¡</a:t>
            </a:r>
            <a:r>
              <a:rPr lang="es-MX" sz="1200" dirty="0" smtClean="0">
                <a:solidFill>
                  <a:schemeClr val="bg2">
                    <a:lumMod val="50000"/>
                  </a:schemeClr>
                </a:solidFill>
              </a:rPr>
              <a:t>Y les pediré que si hablen del programa de becas!</a:t>
            </a:r>
            <a:endParaRPr lang="es-MX" sz="1200" dirty="0">
              <a:solidFill>
                <a:schemeClr val="bg2">
                  <a:lumMod val="50000"/>
                </a:schemeClr>
              </a:solidFill>
            </a:endParaRPr>
          </a:p>
        </p:txBody>
      </p:sp>
    </p:spTree>
    <p:extLst>
      <p:ext uri="{BB962C8B-B14F-4D97-AF65-F5344CB8AC3E}">
        <p14:creationId xmlns:p14="http://schemas.microsoft.com/office/powerpoint/2010/main" val="3598888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Marcador de contenido 6"/>
          <p:cNvSpPr>
            <a:spLocks noGrp="1"/>
          </p:cNvSpPr>
          <p:nvPr>
            <p:ph idx="1"/>
          </p:nvPr>
        </p:nvSpPr>
        <p:spPr/>
        <p:txBody>
          <a:bodyPr/>
          <a:lstStyle/>
          <a:p>
            <a:endParaRPr lang="es-MX"/>
          </a:p>
        </p:txBody>
      </p:sp>
      <p:pic>
        <p:nvPicPr>
          <p:cNvPr id="8" name="Imagen 7"/>
          <p:cNvPicPr>
            <a:picLocks noChangeAspect="1"/>
          </p:cNvPicPr>
          <p:nvPr/>
        </p:nvPicPr>
        <p:blipFill>
          <a:blip r:embed="rId2"/>
          <a:stretch>
            <a:fillRect/>
          </a:stretch>
        </p:blipFill>
        <p:spPr>
          <a:xfrm>
            <a:off x="2128630" y="2220152"/>
            <a:ext cx="7934739" cy="4463291"/>
          </a:xfrm>
          <a:prstGeom prst="rect">
            <a:avLst/>
          </a:prstGeom>
        </p:spPr>
      </p:pic>
      <p:sp>
        <p:nvSpPr>
          <p:cNvPr id="6" name="Llamada ovalada 5"/>
          <p:cNvSpPr/>
          <p:nvPr/>
        </p:nvSpPr>
        <p:spPr>
          <a:xfrm>
            <a:off x="1271145" y="460363"/>
            <a:ext cx="2950234" cy="1759789"/>
          </a:xfrm>
          <a:prstGeom prst="wedgeEllipseCallout">
            <a:avLst>
              <a:gd name="adj1" fmla="val 22684"/>
              <a:gd name="adj2" fmla="val 7159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bg2">
                    <a:lumMod val="50000"/>
                  </a:schemeClr>
                </a:solidFill>
              </a:rPr>
              <a:t>Te imaginas que hubiera sido de nuestras vidas con el Programa de Becas</a:t>
            </a:r>
            <a:endParaRPr lang="es-MX" dirty="0">
              <a:solidFill>
                <a:schemeClr val="bg2">
                  <a:lumMod val="50000"/>
                </a:schemeClr>
              </a:solidFill>
            </a:endParaRPr>
          </a:p>
        </p:txBody>
      </p:sp>
      <p:sp>
        <p:nvSpPr>
          <p:cNvPr id="9" name="Llamada ovalada 8"/>
          <p:cNvSpPr/>
          <p:nvPr/>
        </p:nvSpPr>
        <p:spPr>
          <a:xfrm>
            <a:off x="7459355" y="577084"/>
            <a:ext cx="4283136" cy="1759789"/>
          </a:xfrm>
          <a:prstGeom prst="wedgeEllipseCallout">
            <a:avLst>
              <a:gd name="adj1" fmla="val -31315"/>
              <a:gd name="adj2" fmla="val 7215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bg2">
                    <a:lumMod val="50000"/>
                  </a:schemeClr>
                </a:solidFill>
              </a:rPr>
              <a:t>Me encantaría haber podido aplicar todos los conocimientos de los cursos. Pero bueno, ahora los podemos hacer en línea…</a:t>
            </a:r>
            <a:endParaRPr lang="es-MX" dirty="0">
              <a:solidFill>
                <a:schemeClr val="bg2">
                  <a:lumMod val="50000"/>
                </a:schemeClr>
              </a:solidFill>
            </a:endParaRPr>
          </a:p>
        </p:txBody>
      </p:sp>
    </p:spTree>
    <p:extLst>
      <p:ext uri="{BB962C8B-B14F-4D97-AF65-F5344CB8AC3E}">
        <p14:creationId xmlns:p14="http://schemas.microsoft.com/office/powerpoint/2010/main" val="3115165644"/>
      </p:ext>
    </p:extLst>
  </p:cSld>
  <p:clrMapOvr>
    <a:masterClrMapping/>
  </p:clrMapOvr>
</p:sld>
</file>

<file path=ppt/theme/theme1.xml><?xml version="1.0" encoding="utf-8"?>
<a:theme xmlns:a="http://schemas.openxmlformats.org/drawingml/2006/main" name="Berlín">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docProps/app.xml><?xml version="1.0" encoding="utf-8"?>
<Properties xmlns="http://schemas.openxmlformats.org/officeDocument/2006/extended-properties" xmlns:vt="http://schemas.openxmlformats.org/officeDocument/2006/docPropsVTypes">
  <Template>TM04033917[[fn=Berlín]]</Template>
  <TotalTime>52</TotalTime>
  <Words>728</Words>
  <Application>Microsoft Office PowerPoint</Application>
  <PresentationFormat>Panorámica</PresentationFormat>
  <Paragraphs>27</Paragraphs>
  <Slides>9</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9</vt:i4>
      </vt:variant>
    </vt:vector>
  </HeadingPairs>
  <TitlesOfParts>
    <vt:vector size="12" baseType="lpstr">
      <vt:lpstr>Arial</vt:lpstr>
      <vt:lpstr>Trebuchet MS</vt:lpstr>
      <vt:lpstr>Berlín</vt:lpstr>
      <vt:lpstr>Formación en competencias didácticas</vt:lpstr>
      <vt:lpstr>1.- Modificar un curso actual</vt:lpstr>
      <vt:lpstr>2.- Conecta con tu entorno. </vt:lpstr>
      <vt:lpstr>3.- Como impartir el curso</vt:lpstr>
      <vt:lpstr>4.- Superpoder del programa</vt:lpstr>
      <vt:lpstr>5.- Sueña con el nuevo programa</vt:lpstr>
      <vt:lpstr>6.- Como imaginas cuando se vayan</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Formación en competencias didácticas</dc:title>
  <dc:creator>UNAM DGTIC</dc:creator>
  <cp:lastModifiedBy>UNAM DGTIC</cp:lastModifiedBy>
  <cp:revision>6</cp:revision>
  <dcterms:created xsi:type="dcterms:W3CDTF">2019-03-02T00:36:43Z</dcterms:created>
  <dcterms:modified xsi:type="dcterms:W3CDTF">2019-03-02T01:29:31Z</dcterms:modified>
</cp:coreProperties>
</file>