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749" r:id="rId2"/>
    <p:sldId id="763" r:id="rId3"/>
    <p:sldId id="764" r:id="rId4"/>
    <p:sldId id="761" r:id="rId5"/>
    <p:sldId id="762" r:id="rId6"/>
    <p:sldId id="775" r:id="rId7"/>
    <p:sldId id="776" r:id="rId8"/>
    <p:sldId id="777" r:id="rId9"/>
    <p:sldId id="778" r:id="rId10"/>
    <p:sldId id="779" r:id="rId11"/>
    <p:sldId id="780" r:id="rId12"/>
    <p:sldId id="781" r:id="rId13"/>
    <p:sldId id="782" r:id="rId14"/>
    <p:sldId id="783" r:id="rId15"/>
    <p:sldId id="784" r:id="rId16"/>
    <p:sldId id="785" r:id="rId17"/>
    <p:sldId id="786" r:id="rId18"/>
    <p:sldId id="787" r:id="rId19"/>
    <p:sldId id="800" r:id="rId20"/>
    <p:sldId id="789" r:id="rId21"/>
    <p:sldId id="790" r:id="rId22"/>
    <p:sldId id="791" r:id="rId23"/>
    <p:sldId id="792" r:id="rId24"/>
    <p:sldId id="793" r:id="rId25"/>
    <p:sldId id="797" r:id="rId26"/>
    <p:sldId id="798" r:id="rId27"/>
    <p:sldId id="799" r:id="rId28"/>
    <p:sldId id="794" r:id="rId29"/>
    <p:sldId id="795" r:id="rId30"/>
    <p:sldId id="796" r:id="rId31"/>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85" autoAdjust="0"/>
    <p:restoredTop sz="77815" autoAdjust="0"/>
  </p:normalViewPr>
  <p:slideViewPr>
    <p:cSldViewPr>
      <p:cViewPr>
        <p:scale>
          <a:sx n="66" d="100"/>
          <a:sy n="66" d="100"/>
        </p:scale>
        <p:origin x="-1984" y="-5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70"/>
    </p:cViewPr>
  </p:sorterViewPr>
  <p:notesViewPr>
    <p:cSldViewPr>
      <p:cViewPr>
        <p:scale>
          <a:sx n="71" d="100"/>
          <a:sy n="71" d="100"/>
        </p:scale>
        <p:origin x="-2604" y="-492"/>
      </p:cViewPr>
      <p:guideLst>
        <p:guide orient="horz" pos="2927"/>
        <p:guide pos="2209"/>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0174603174603175"/>
          <c:y val="0.026378896882494"/>
          <c:w val="0.968253968253968"/>
          <c:h val="0.865707434052758"/>
        </c:manualLayout>
      </c:layout>
      <c:barChart>
        <c:barDir val="col"/>
        <c:grouping val="clustered"/>
        <c:varyColors val="0"/>
        <c:ser>
          <c:idx val="0"/>
          <c:order val="0"/>
          <c:tx>
            <c:strRef>
              <c:f>Sheet1!$B$1</c:f>
              <c:strCache>
                <c:ptCount val="1"/>
                <c:pt idx="0">
                  <c:v>Indice</c:v>
                </c:pt>
              </c:strCache>
            </c:strRef>
          </c:tx>
          <c:invertIfNegative val="0"/>
          <c:dLbls>
            <c:txPr>
              <a:bodyPr/>
              <a:lstStyle/>
              <a:p>
                <a:pPr>
                  <a:defRPr lang="es-MX"/>
                </a:pPr>
                <a:endParaRPr lang="es-ES"/>
              </a:p>
            </c:txPr>
            <c:showLegendKey val="0"/>
            <c:showVal val="1"/>
            <c:showCatName val="0"/>
            <c:showSerName val="0"/>
            <c:showPercent val="0"/>
            <c:showBubbleSize val="0"/>
            <c:showLeaderLines val="0"/>
          </c:dLbls>
          <c:cat>
            <c:strRef>
              <c:f>Sheet1!$A$2:$A$5</c:f>
              <c:strCache>
                <c:ptCount val="4"/>
                <c:pt idx="0">
                  <c:v>España</c:v>
                </c:pt>
                <c:pt idx="1">
                  <c:v>Francia</c:v>
                </c:pt>
                <c:pt idx="2">
                  <c:v>Italia</c:v>
                </c:pt>
                <c:pt idx="3">
                  <c:v>México</c:v>
                </c:pt>
              </c:strCache>
            </c:strRef>
          </c:cat>
          <c:val>
            <c:numRef>
              <c:f>Sheet1!$B$2:$B$5</c:f>
              <c:numCache>
                <c:formatCode>General</c:formatCode>
                <c:ptCount val="4"/>
                <c:pt idx="0">
                  <c:v>99.9</c:v>
                </c:pt>
                <c:pt idx="1">
                  <c:v>99.8</c:v>
                </c:pt>
                <c:pt idx="2">
                  <c:v>99.9</c:v>
                </c:pt>
                <c:pt idx="3">
                  <c:v>99.8</c:v>
                </c:pt>
              </c:numCache>
            </c:numRef>
          </c:val>
        </c:ser>
        <c:ser>
          <c:idx val="1"/>
          <c:order val="1"/>
          <c:tx>
            <c:strRef>
              <c:f>Sheet1!$C$1</c:f>
              <c:strCache>
                <c:ptCount val="1"/>
              </c:strCache>
            </c:strRef>
          </c:tx>
          <c:invertIfNegative val="0"/>
          <c:dLbls>
            <c:txPr>
              <a:bodyPr/>
              <a:lstStyle/>
              <a:p>
                <a:pPr>
                  <a:defRPr lang="es-MX"/>
                </a:pPr>
                <a:endParaRPr lang="es-ES"/>
              </a:p>
            </c:txPr>
            <c:showLegendKey val="0"/>
            <c:showVal val="1"/>
            <c:showCatName val="0"/>
            <c:showSerName val="0"/>
            <c:showPercent val="0"/>
            <c:showBubbleSize val="0"/>
            <c:showLeaderLines val="0"/>
          </c:dLbls>
          <c:cat>
            <c:strRef>
              <c:f>Sheet1!$A$2:$A$5</c:f>
              <c:strCache>
                <c:ptCount val="4"/>
                <c:pt idx="0">
                  <c:v>España</c:v>
                </c:pt>
                <c:pt idx="1">
                  <c:v>Francia</c:v>
                </c:pt>
                <c:pt idx="2">
                  <c:v>Italia</c:v>
                </c:pt>
                <c:pt idx="3">
                  <c:v>México</c:v>
                </c:pt>
              </c:strCache>
            </c:strRef>
          </c:cat>
          <c:val>
            <c:numRef>
              <c:f>Sheet1!$C$2:$C$5</c:f>
              <c:numCache>
                <c:formatCode>General</c:formatCode>
                <c:ptCount val="4"/>
                <c:pt idx="0">
                  <c:v>68.5</c:v>
                </c:pt>
                <c:pt idx="1">
                  <c:v>54.2</c:v>
                </c:pt>
                <c:pt idx="2">
                  <c:v>70.9</c:v>
                </c:pt>
                <c:pt idx="3">
                  <c:v>52.0</c:v>
                </c:pt>
              </c:numCache>
            </c:numRef>
          </c:val>
        </c:ser>
        <c:dLbls>
          <c:showLegendKey val="0"/>
          <c:showVal val="0"/>
          <c:showCatName val="0"/>
          <c:showSerName val="0"/>
          <c:showPercent val="0"/>
          <c:showBubbleSize val="0"/>
        </c:dLbls>
        <c:gapWidth val="30"/>
        <c:axId val="474838664"/>
        <c:axId val="474841720"/>
      </c:barChart>
      <c:catAx>
        <c:axId val="474838664"/>
        <c:scaling>
          <c:orientation val="minMax"/>
        </c:scaling>
        <c:delete val="0"/>
        <c:axPos val="b"/>
        <c:numFmt formatCode="General" sourceLinked="1"/>
        <c:majorTickMark val="out"/>
        <c:minorTickMark val="none"/>
        <c:tickLblPos val="nextTo"/>
        <c:txPr>
          <a:bodyPr rot="0" vert="horz"/>
          <a:lstStyle/>
          <a:p>
            <a:pPr>
              <a:defRPr lang="es-MX"/>
            </a:pPr>
            <a:endParaRPr lang="es-ES"/>
          </a:p>
        </c:txPr>
        <c:crossAx val="474841720"/>
        <c:crosses val="autoZero"/>
        <c:auto val="1"/>
        <c:lblAlgn val="ctr"/>
        <c:lblOffset val="100"/>
        <c:tickLblSkip val="1"/>
        <c:tickMarkSkip val="1"/>
        <c:noMultiLvlLbl val="0"/>
      </c:catAx>
      <c:valAx>
        <c:axId val="474841720"/>
        <c:scaling>
          <c:orientation val="minMax"/>
        </c:scaling>
        <c:delete val="1"/>
        <c:axPos val="l"/>
        <c:numFmt formatCode="General" sourceLinked="1"/>
        <c:majorTickMark val="out"/>
        <c:minorTickMark val="none"/>
        <c:tickLblPos val="none"/>
        <c:crossAx val="474838664"/>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Serie 1</c:v>
                </c:pt>
              </c:strCache>
            </c:strRef>
          </c:tx>
          <c:invertIfNegative val="0"/>
          <c:dLbls>
            <c:dLbl>
              <c:idx val="0"/>
              <c:layout>
                <c:manualLayout>
                  <c:x val="0.00261952889732272"/>
                  <c:y val="-0.199538726503992"/>
                </c:manualLayout>
              </c:layout>
              <c:showLegendKey val="0"/>
              <c:showVal val="1"/>
              <c:showCatName val="0"/>
              <c:showSerName val="0"/>
              <c:showPercent val="0"/>
              <c:showBubbleSize val="0"/>
            </c:dLbl>
            <c:numFmt formatCode="#,##0.0" sourceLinked="0"/>
            <c:txPr>
              <a:bodyPr/>
              <a:lstStyle/>
              <a:p>
                <a:pPr>
                  <a:defRPr lang="es-MX" sz="2000"/>
                </a:pPr>
                <a:endParaRPr lang="es-ES"/>
              </a:p>
            </c:txPr>
            <c:showLegendKey val="0"/>
            <c:showVal val="1"/>
            <c:showCatName val="0"/>
            <c:showSerName val="0"/>
            <c:showPercent val="0"/>
            <c:showBubbleSize val="0"/>
            <c:showLeaderLines val="0"/>
          </c:dLbls>
          <c:cat>
            <c:strRef>
              <c:f>Hoja1!$A$2:$A$4</c:f>
              <c:strCache>
                <c:ptCount val="3"/>
                <c:pt idx="0">
                  <c:v>Población Total</c:v>
                </c:pt>
                <c:pt idx="1">
                  <c:v>Población con edad para emprender (14-49 años)</c:v>
                </c:pt>
                <c:pt idx="2">
                  <c:v>14 y 29 años</c:v>
                </c:pt>
              </c:strCache>
            </c:strRef>
          </c:cat>
          <c:val>
            <c:numRef>
              <c:f>Hoja1!$B$2:$B$4</c:f>
              <c:numCache>
                <c:formatCode>#,##0.0</c:formatCode>
                <c:ptCount val="3"/>
                <c:pt idx="0" formatCode="General">
                  <c:v>103.3</c:v>
                </c:pt>
                <c:pt idx="1">
                  <c:v>58.607907</c:v>
                </c:pt>
                <c:pt idx="2">
                  <c:v>32.573457</c:v>
                </c:pt>
              </c:numCache>
            </c:numRef>
          </c:val>
        </c:ser>
        <c:dLbls>
          <c:showLegendKey val="0"/>
          <c:showVal val="0"/>
          <c:showCatName val="0"/>
          <c:showSerName val="0"/>
          <c:showPercent val="0"/>
          <c:showBubbleSize val="0"/>
        </c:dLbls>
        <c:gapWidth val="40"/>
        <c:overlap val="100"/>
        <c:axId val="427238920"/>
        <c:axId val="427241928"/>
      </c:barChart>
      <c:catAx>
        <c:axId val="427238920"/>
        <c:scaling>
          <c:orientation val="minMax"/>
        </c:scaling>
        <c:delete val="0"/>
        <c:axPos val="b"/>
        <c:majorTickMark val="out"/>
        <c:minorTickMark val="none"/>
        <c:tickLblPos val="nextTo"/>
        <c:txPr>
          <a:bodyPr/>
          <a:lstStyle/>
          <a:p>
            <a:pPr>
              <a:defRPr lang="es-MX" sz="1200"/>
            </a:pPr>
            <a:endParaRPr lang="es-ES"/>
          </a:p>
        </c:txPr>
        <c:crossAx val="427241928"/>
        <c:crosses val="autoZero"/>
        <c:auto val="1"/>
        <c:lblAlgn val="ctr"/>
        <c:lblOffset val="100"/>
        <c:noMultiLvlLbl val="0"/>
      </c:catAx>
      <c:valAx>
        <c:axId val="427241928"/>
        <c:scaling>
          <c:orientation val="minMax"/>
        </c:scaling>
        <c:delete val="1"/>
        <c:axPos val="l"/>
        <c:numFmt formatCode="General" sourceLinked="1"/>
        <c:majorTickMark val="out"/>
        <c:minorTickMark val="none"/>
        <c:tickLblPos val="nextTo"/>
        <c:crossAx val="42723892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58348927197709"/>
          <c:y val="0.130739384093032"/>
          <c:w val="0.928330214560458"/>
          <c:h val="0.581170409163424"/>
        </c:manualLayout>
      </c:layout>
      <c:barChart>
        <c:barDir val="col"/>
        <c:grouping val="stacked"/>
        <c:varyColors val="0"/>
        <c:ser>
          <c:idx val="0"/>
          <c:order val="0"/>
          <c:tx>
            <c:strRef>
              <c:f>Hoja1!$B$1</c:f>
              <c:strCache>
                <c:ptCount val="1"/>
                <c:pt idx="0">
                  <c:v>Serie 1</c:v>
                </c:pt>
              </c:strCache>
            </c:strRef>
          </c:tx>
          <c:invertIfNegative val="0"/>
          <c:dLbls>
            <c:dLbl>
              <c:idx val="0"/>
              <c:layout>
                <c:manualLayout>
                  <c:x val="0.00261951270189191"/>
                  <c:y val="-0.120302693961282"/>
                </c:manualLayout>
              </c:layout>
              <c:showLegendKey val="0"/>
              <c:showVal val="1"/>
              <c:showCatName val="0"/>
              <c:showSerName val="0"/>
              <c:showPercent val="0"/>
              <c:showBubbleSize val="0"/>
            </c:dLbl>
            <c:dLbl>
              <c:idx val="1"/>
              <c:layout>
                <c:manualLayout>
                  <c:x val="-0.00651543503995834"/>
                  <c:y val="-0.150548381682885"/>
                </c:manualLayout>
              </c:layout>
              <c:showLegendKey val="0"/>
              <c:showVal val="1"/>
              <c:showCatName val="0"/>
              <c:showSerName val="0"/>
              <c:showPercent val="0"/>
              <c:showBubbleSize val="0"/>
            </c:dLbl>
            <c:numFmt formatCode="#,##0" sourceLinked="0"/>
            <c:txPr>
              <a:bodyPr/>
              <a:lstStyle/>
              <a:p>
                <a:pPr>
                  <a:defRPr lang="es-MX" sz="1800"/>
                </a:pPr>
                <a:endParaRPr lang="es-ES"/>
              </a:p>
            </c:txPr>
            <c:showLegendKey val="0"/>
            <c:showVal val="1"/>
            <c:showCatName val="0"/>
            <c:showSerName val="0"/>
            <c:showPercent val="0"/>
            <c:showBubbleSize val="0"/>
            <c:showLeaderLines val="0"/>
          </c:dLbls>
          <c:cat>
            <c:strRef>
              <c:f>Hoja1!$A$2:$A$4</c:f>
              <c:strCache>
                <c:ptCount val="3"/>
                <c:pt idx="0">
                  <c:v>Negocio independiente con proceso de incubación</c:v>
                </c:pt>
                <c:pt idx="1">
                  <c:v>Franquicia</c:v>
                </c:pt>
                <c:pt idx="2">
                  <c:v>Otros</c:v>
                </c:pt>
              </c:strCache>
            </c:strRef>
          </c:cat>
          <c:val>
            <c:numRef>
              <c:f>Hoja1!$B$2:$B$4</c:f>
              <c:numCache>
                <c:formatCode>General</c:formatCode>
                <c:ptCount val="3"/>
                <c:pt idx="0">
                  <c:v>8869.0</c:v>
                </c:pt>
                <c:pt idx="1">
                  <c:v>73769.0</c:v>
                </c:pt>
                <c:pt idx="2">
                  <c:v>33914.0</c:v>
                </c:pt>
              </c:numCache>
            </c:numRef>
          </c:val>
        </c:ser>
        <c:dLbls>
          <c:showLegendKey val="0"/>
          <c:showVal val="0"/>
          <c:showCatName val="0"/>
          <c:showSerName val="0"/>
          <c:showPercent val="0"/>
          <c:showBubbleSize val="0"/>
        </c:dLbls>
        <c:gapWidth val="40"/>
        <c:overlap val="100"/>
        <c:axId val="427309608"/>
        <c:axId val="427312616"/>
      </c:barChart>
      <c:catAx>
        <c:axId val="427309608"/>
        <c:scaling>
          <c:orientation val="minMax"/>
        </c:scaling>
        <c:delete val="0"/>
        <c:axPos val="b"/>
        <c:majorTickMark val="out"/>
        <c:minorTickMark val="none"/>
        <c:tickLblPos val="nextTo"/>
        <c:txPr>
          <a:bodyPr/>
          <a:lstStyle/>
          <a:p>
            <a:pPr>
              <a:defRPr lang="es-MX" sz="1200"/>
            </a:pPr>
            <a:endParaRPr lang="es-ES"/>
          </a:p>
        </c:txPr>
        <c:crossAx val="427312616"/>
        <c:crosses val="autoZero"/>
        <c:auto val="1"/>
        <c:lblAlgn val="ctr"/>
        <c:lblOffset val="100"/>
        <c:noMultiLvlLbl val="0"/>
      </c:catAx>
      <c:valAx>
        <c:axId val="427312616"/>
        <c:scaling>
          <c:orientation val="minMax"/>
        </c:scaling>
        <c:delete val="1"/>
        <c:axPos val="l"/>
        <c:numFmt formatCode="General" sourceLinked="1"/>
        <c:majorTickMark val="out"/>
        <c:minorTickMark val="none"/>
        <c:tickLblPos val="nextTo"/>
        <c:crossAx val="427309608"/>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Serie 1</c:v>
                </c:pt>
              </c:strCache>
            </c:strRef>
          </c:tx>
          <c:invertIfNegative val="0"/>
          <c:dLbls>
            <c:dLbl>
              <c:idx val="0"/>
              <c:layout>
                <c:manualLayout>
                  <c:x val="0.0058772302218711"/>
                  <c:y val="-0.136149892033164"/>
                </c:manualLayout>
              </c:layout>
              <c:tx>
                <c:rich>
                  <a:bodyPr/>
                  <a:lstStyle/>
                  <a:p>
                    <a:r>
                      <a:rPr lang="en-US" sz="1800" dirty="0" smtClean="0"/>
                      <a:t>Entre 90% y</a:t>
                    </a:r>
                  </a:p>
                  <a:p>
                    <a:r>
                      <a:rPr lang="en-US" sz="1800" dirty="0" smtClean="0"/>
                      <a:t>70%</a:t>
                    </a:r>
                    <a:endParaRPr lang="en-US" sz="1800" dirty="0"/>
                  </a:p>
                </c:rich>
              </c:tx>
              <c:showLegendKey val="0"/>
              <c:showVal val="1"/>
              <c:showCatName val="0"/>
              <c:showSerName val="0"/>
              <c:showPercent val="0"/>
              <c:showBubbleSize val="0"/>
            </c:dLbl>
            <c:numFmt formatCode="0%" sourceLinked="0"/>
            <c:txPr>
              <a:bodyPr/>
              <a:lstStyle/>
              <a:p>
                <a:pPr>
                  <a:defRPr lang="es-MX" sz="2000"/>
                </a:pPr>
                <a:endParaRPr lang="es-ES"/>
              </a:p>
            </c:txPr>
            <c:showLegendKey val="0"/>
            <c:showVal val="1"/>
            <c:showCatName val="0"/>
            <c:showSerName val="0"/>
            <c:showPercent val="0"/>
            <c:showBubbleSize val="0"/>
            <c:showLeaderLines val="0"/>
          </c:dLbls>
          <c:cat>
            <c:strRef>
              <c:f>Hoja1!$A$2:$A$4</c:f>
              <c:strCache>
                <c:ptCount val="3"/>
                <c:pt idx="0">
                  <c:v>Franquicia</c:v>
                </c:pt>
                <c:pt idx="1">
                  <c:v>Negocio independiente con proceso de incubación</c:v>
                </c:pt>
                <c:pt idx="2">
                  <c:v>Negocio independiente</c:v>
                </c:pt>
              </c:strCache>
            </c:strRef>
          </c:cat>
          <c:val>
            <c:numRef>
              <c:f>Hoja1!$B$2:$B$4</c:f>
              <c:numCache>
                <c:formatCode>General</c:formatCode>
                <c:ptCount val="3"/>
                <c:pt idx="0">
                  <c:v>0.9</c:v>
                </c:pt>
                <c:pt idx="1">
                  <c:v>0.87</c:v>
                </c:pt>
                <c:pt idx="2">
                  <c:v>0.2</c:v>
                </c:pt>
              </c:numCache>
            </c:numRef>
          </c:val>
        </c:ser>
        <c:dLbls>
          <c:showLegendKey val="0"/>
          <c:showVal val="0"/>
          <c:showCatName val="0"/>
          <c:showSerName val="0"/>
          <c:showPercent val="0"/>
          <c:showBubbleSize val="0"/>
        </c:dLbls>
        <c:gapWidth val="40"/>
        <c:overlap val="100"/>
        <c:axId val="421818200"/>
        <c:axId val="422403688"/>
      </c:barChart>
      <c:catAx>
        <c:axId val="421818200"/>
        <c:scaling>
          <c:orientation val="minMax"/>
        </c:scaling>
        <c:delete val="0"/>
        <c:axPos val="b"/>
        <c:majorTickMark val="out"/>
        <c:minorTickMark val="none"/>
        <c:tickLblPos val="nextTo"/>
        <c:txPr>
          <a:bodyPr/>
          <a:lstStyle/>
          <a:p>
            <a:pPr>
              <a:defRPr lang="es-MX" sz="1200"/>
            </a:pPr>
            <a:endParaRPr lang="es-ES"/>
          </a:p>
        </c:txPr>
        <c:crossAx val="422403688"/>
        <c:crosses val="autoZero"/>
        <c:auto val="1"/>
        <c:lblAlgn val="ctr"/>
        <c:lblOffset val="100"/>
        <c:noMultiLvlLbl val="0"/>
      </c:catAx>
      <c:valAx>
        <c:axId val="422403688"/>
        <c:scaling>
          <c:orientation val="minMax"/>
        </c:scaling>
        <c:delete val="1"/>
        <c:axPos val="l"/>
        <c:numFmt formatCode="General" sourceLinked="1"/>
        <c:majorTickMark val="out"/>
        <c:minorTickMark val="none"/>
        <c:tickLblPos val="nextTo"/>
        <c:crossAx val="42181820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Hoja1!$B$1</c:f>
              <c:strCache>
                <c:ptCount val="1"/>
                <c:pt idx="0">
                  <c:v>Serie 1</c:v>
                </c:pt>
              </c:strCache>
            </c:strRef>
          </c:tx>
          <c:invertIfNegative val="0"/>
          <c:dLbls>
            <c:dLbl>
              <c:idx val="0"/>
              <c:layout>
                <c:manualLayout>
                  <c:x val="0.00261952889732272"/>
                  <c:y val="-0.199538726503992"/>
                </c:manualLayout>
              </c:layout>
              <c:showLegendKey val="0"/>
              <c:showVal val="1"/>
              <c:showCatName val="0"/>
              <c:showSerName val="0"/>
              <c:showPercent val="0"/>
              <c:showBubbleSize val="0"/>
            </c:dLbl>
            <c:numFmt formatCode="#,##0.0" sourceLinked="0"/>
            <c:txPr>
              <a:bodyPr/>
              <a:lstStyle/>
              <a:p>
                <a:pPr>
                  <a:defRPr lang="es-MX" sz="2000"/>
                </a:pPr>
                <a:endParaRPr lang="es-ES"/>
              </a:p>
            </c:txPr>
            <c:showLegendKey val="0"/>
            <c:showVal val="1"/>
            <c:showCatName val="0"/>
            <c:showSerName val="0"/>
            <c:showPercent val="0"/>
            <c:showBubbleSize val="0"/>
            <c:showLeaderLines val="0"/>
          </c:dLbls>
          <c:cat>
            <c:strRef>
              <c:f>Hoja1!$A$2:$A$4</c:f>
              <c:strCache>
                <c:ptCount val="3"/>
                <c:pt idx="0">
                  <c:v>Franquicia</c:v>
                </c:pt>
                <c:pt idx="1">
                  <c:v>Negocio independiente</c:v>
                </c:pt>
                <c:pt idx="2">
                  <c:v>Negocio independiente con proceso de incubación</c:v>
                </c:pt>
              </c:strCache>
            </c:strRef>
          </c:cat>
          <c:val>
            <c:numRef>
              <c:f>Hoja1!$B$2:$B$4</c:f>
              <c:numCache>
                <c:formatCode>General</c:formatCode>
                <c:ptCount val="3"/>
                <c:pt idx="0">
                  <c:v>6.0</c:v>
                </c:pt>
                <c:pt idx="1">
                  <c:v>5.0</c:v>
                </c:pt>
                <c:pt idx="2">
                  <c:v>3.5</c:v>
                </c:pt>
              </c:numCache>
            </c:numRef>
          </c:val>
        </c:ser>
        <c:dLbls>
          <c:showLegendKey val="0"/>
          <c:showVal val="0"/>
          <c:showCatName val="0"/>
          <c:showSerName val="0"/>
          <c:showPercent val="0"/>
          <c:showBubbleSize val="0"/>
        </c:dLbls>
        <c:gapWidth val="40"/>
        <c:overlap val="100"/>
        <c:axId val="422038680"/>
        <c:axId val="421689768"/>
      </c:barChart>
      <c:catAx>
        <c:axId val="422038680"/>
        <c:scaling>
          <c:orientation val="minMax"/>
        </c:scaling>
        <c:delete val="0"/>
        <c:axPos val="b"/>
        <c:majorTickMark val="out"/>
        <c:minorTickMark val="none"/>
        <c:tickLblPos val="nextTo"/>
        <c:txPr>
          <a:bodyPr/>
          <a:lstStyle/>
          <a:p>
            <a:pPr>
              <a:defRPr lang="es-MX" sz="1200"/>
            </a:pPr>
            <a:endParaRPr lang="es-ES"/>
          </a:p>
        </c:txPr>
        <c:crossAx val="421689768"/>
        <c:crosses val="autoZero"/>
        <c:auto val="1"/>
        <c:lblAlgn val="ctr"/>
        <c:lblOffset val="100"/>
        <c:noMultiLvlLbl val="0"/>
      </c:catAx>
      <c:valAx>
        <c:axId val="421689768"/>
        <c:scaling>
          <c:orientation val="minMax"/>
        </c:scaling>
        <c:delete val="1"/>
        <c:axPos val="l"/>
        <c:numFmt formatCode="General" sourceLinked="1"/>
        <c:majorTickMark val="out"/>
        <c:minorTickMark val="none"/>
        <c:tickLblPos val="nextTo"/>
        <c:crossAx val="42203868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617161111452"/>
          <c:y val="0.189642754340427"/>
          <c:w val="0.542862435671943"/>
          <c:h val="0.776907929770255"/>
        </c:manualLayout>
      </c:layout>
      <c:barChart>
        <c:barDir val="bar"/>
        <c:grouping val="clustered"/>
        <c:varyColors val="0"/>
        <c:ser>
          <c:idx val="0"/>
          <c:order val="0"/>
          <c:tx>
            <c:strRef>
              <c:f>Hoja1!$B$1</c:f>
              <c:strCache>
                <c:ptCount val="1"/>
                <c:pt idx="0">
                  <c:v>Nivel de educación de los dueños de los micronegocios </c:v>
                </c:pt>
              </c:strCache>
            </c:strRef>
          </c:tx>
          <c:invertIfNegative val="0"/>
          <c:cat>
            <c:strRef>
              <c:f>Hoja1!$A$2:$A$6</c:f>
              <c:strCache>
                <c:ptCount val="5"/>
                <c:pt idx="0">
                  <c:v>Primaria incompleta</c:v>
                </c:pt>
                <c:pt idx="1">
                  <c:v>Primaria completa</c:v>
                </c:pt>
                <c:pt idx="2">
                  <c:v>Secundaria completa</c:v>
                </c:pt>
                <c:pt idx="3">
                  <c:v>Medio superior y superior</c:v>
                </c:pt>
                <c:pt idx="4">
                  <c:v>No especificado</c:v>
                </c:pt>
              </c:strCache>
            </c:strRef>
          </c:cat>
          <c:val>
            <c:numRef>
              <c:f>Hoja1!$B$2:$B$6</c:f>
              <c:numCache>
                <c:formatCode>#,##0</c:formatCode>
                <c:ptCount val="5"/>
                <c:pt idx="0">
                  <c:v>1.826894E6</c:v>
                </c:pt>
                <c:pt idx="1">
                  <c:v>2.108224E6</c:v>
                </c:pt>
                <c:pt idx="2">
                  <c:v>2.369145E6</c:v>
                </c:pt>
                <c:pt idx="3">
                  <c:v>1.803221E6</c:v>
                </c:pt>
                <c:pt idx="4">
                  <c:v>1271.0</c:v>
                </c:pt>
              </c:numCache>
            </c:numRef>
          </c:val>
        </c:ser>
        <c:dLbls>
          <c:showLegendKey val="0"/>
          <c:showVal val="0"/>
          <c:showCatName val="0"/>
          <c:showSerName val="0"/>
          <c:showPercent val="0"/>
          <c:showBubbleSize val="0"/>
        </c:dLbls>
        <c:gapWidth val="29"/>
        <c:axId val="421753480"/>
        <c:axId val="422111784"/>
      </c:barChart>
      <c:catAx>
        <c:axId val="421753480"/>
        <c:scaling>
          <c:orientation val="maxMin"/>
        </c:scaling>
        <c:delete val="0"/>
        <c:axPos val="l"/>
        <c:majorTickMark val="out"/>
        <c:minorTickMark val="none"/>
        <c:tickLblPos val="nextTo"/>
        <c:txPr>
          <a:bodyPr/>
          <a:lstStyle/>
          <a:p>
            <a:pPr>
              <a:defRPr lang="es-MX" sz="1400"/>
            </a:pPr>
            <a:endParaRPr lang="es-ES"/>
          </a:p>
        </c:txPr>
        <c:crossAx val="422111784"/>
        <c:crosses val="autoZero"/>
        <c:auto val="1"/>
        <c:lblAlgn val="ctr"/>
        <c:lblOffset val="100"/>
        <c:noMultiLvlLbl val="0"/>
      </c:catAx>
      <c:valAx>
        <c:axId val="422111784"/>
        <c:scaling>
          <c:orientation val="minMax"/>
        </c:scaling>
        <c:delete val="1"/>
        <c:axPos val="t"/>
        <c:numFmt formatCode="#,##0" sourceLinked="1"/>
        <c:majorTickMark val="out"/>
        <c:minorTickMark val="none"/>
        <c:tickLblPos val="none"/>
        <c:crossAx val="421753480"/>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293956378701"/>
          <c:y val="0.203884884422041"/>
          <c:w val="0.542862435671943"/>
          <c:h val="0.758662830566719"/>
        </c:manualLayout>
      </c:layout>
      <c:barChart>
        <c:barDir val="bar"/>
        <c:grouping val="clustered"/>
        <c:varyColors val="0"/>
        <c:ser>
          <c:idx val="0"/>
          <c:order val="0"/>
          <c:tx>
            <c:strRef>
              <c:f>Hoja1!$B$1</c:f>
              <c:strCache>
                <c:ptCount val="1"/>
                <c:pt idx="0">
                  <c:v>Personal subordinado en los micronegocios (nivel de instrucción)</c:v>
                </c:pt>
              </c:strCache>
            </c:strRef>
          </c:tx>
          <c:invertIfNegative val="0"/>
          <c:cat>
            <c:strRef>
              <c:f>Hoja1!$A$2:$A$6</c:f>
              <c:strCache>
                <c:ptCount val="5"/>
                <c:pt idx="0">
                  <c:v>Primaria incompleta</c:v>
                </c:pt>
                <c:pt idx="1">
                  <c:v>Primaria completa</c:v>
                </c:pt>
                <c:pt idx="2">
                  <c:v>Secundaria completa</c:v>
                </c:pt>
                <c:pt idx="3">
                  <c:v>Medio superior y superior</c:v>
                </c:pt>
                <c:pt idx="4">
                  <c:v>No especificado</c:v>
                </c:pt>
              </c:strCache>
            </c:strRef>
          </c:cat>
          <c:val>
            <c:numRef>
              <c:f>Hoja1!$B$2:$B$6</c:f>
              <c:numCache>
                <c:formatCode>#,##0</c:formatCode>
                <c:ptCount val="5"/>
                <c:pt idx="0">
                  <c:v>489897.0</c:v>
                </c:pt>
                <c:pt idx="1">
                  <c:v>1.085648E6</c:v>
                </c:pt>
                <c:pt idx="2">
                  <c:v>1.34414E6</c:v>
                </c:pt>
                <c:pt idx="3">
                  <c:v>1.150296E6</c:v>
                </c:pt>
                <c:pt idx="4">
                  <c:v>104682.0</c:v>
                </c:pt>
              </c:numCache>
            </c:numRef>
          </c:val>
        </c:ser>
        <c:dLbls>
          <c:showLegendKey val="0"/>
          <c:showVal val="0"/>
          <c:showCatName val="0"/>
          <c:showSerName val="0"/>
          <c:showPercent val="0"/>
          <c:showBubbleSize val="0"/>
        </c:dLbls>
        <c:gapWidth val="29"/>
        <c:axId val="422477432"/>
        <c:axId val="422488824"/>
      </c:barChart>
      <c:catAx>
        <c:axId val="422477432"/>
        <c:scaling>
          <c:orientation val="maxMin"/>
        </c:scaling>
        <c:delete val="0"/>
        <c:axPos val="l"/>
        <c:majorTickMark val="out"/>
        <c:minorTickMark val="none"/>
        <c:tickLblPos val="nextTo"/>
        <c:txPr>
          <a:bodyPr/>
          <a:lstStyle/>
          <a:p>
            <a:pPr>
              <a:defRPr lang="es-MX" sz="1400"/>
            </a:pPr>
            <a:endParaRPr lang="es-ES"/>
          </a:p>
        </c:txPr>
        <c:crossAx val="422488824"/>
        <c:crosses val="autoZero"/>
        <c:auto val="1"/>
        <c:lblAlgn val="ctr"/>
        <c:lblOffset val="100"/>
        <c:noMultiLvlLbl val="0"/>
      </c:catAx>
      <c:valAx>
        <c:axId val="422488824"/>
        <c:scaling>
          <c:orientation val="minMax"/>
        </c:scaling>
        <c:delete val="1"/>
        <c:axPos val="t"/>
        <c:numFmt formatCode="#,##0" sourceLinked="1"/>
        <c:majorTickMark val="out"/>
        <c:minorTickMark val="none"/>
        <c:tickLblPos val="none"/>
        <c:crossAx val="422477432"/>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0.244444444444445"/>
          <c:y val="0.0983213429256598"/>
          <c:w val="0.588888888888889"/>
          <c:h val="0.88968824940048"/>
        </c:manualLayout>
      </c:layout>
      <c:pieChart>
        <c:varyColors val="1"/>
        <c:ser>
          <c:idx val="0"/>
          <c:order val="0"/>
          <c:tx>
            <c:strRef>
              <c:f>Sheet1!$B$1</c:f>
              <c:strCache>
                <c:ptCount val="1"/>
                <c:pt idx="0">
                  <c:v>Indice</c:v>
                </c:pt>
              </c:strCache>
            </c:strRef>
          </c:tx>
          <c:explosion val="6"/>
          <c:dLbls>
            <c:dLbl>
              <c:idx val="0"/>
              <c:layout>
                <c:manualLayout>
                  <c:x val="-0.133324823468105"/>
                  <c:y val="0.188476216075444"/>
                </c:manualLayout>
              </c:layout>
              <c:numFmt formatCode="0%" sourceLinked="0"/>
              <c:spPr/>
              <c:txPr>
                <a:bodyPr/>
                <a:lstStyle/>
                <a:p>
                  <a:pPr>
                    <a:defRPr lang="es-MX" sz="1600" b="1"/>
                  </a:pPr>
                  <a:endParaRPr lang="es-ES"/>
                </a:p>
              </c:txPr>
              <c:dLblPos val="bestFit"/>
              <c:showLegendKey val="0"/>
              <c:showVal val="1"/>
              <c:showCatName val="1"/>
              <c:showSerName val="0"/>
              <c:showPercent val="0"/>
              <c:showBubbleSize val="0"/>
            </c:dLbl>
            <c:dLbl>
              <c:idx val="1"/>
              <c:layout>
                <c:manualLayout>
                  <c:x val="-0.185753966546531"/>
                  <c:y val="-0.195818928848134"/>
                </c:manualLayout>
              </c:layout>
              <c:numFmt formatCode="0%" sourceLinked="0"/>
              <c:spPr/>
              <c:txPr>
                <a:bodyPr/>
                <a:lstStyle/>
                <a:p>
                  <a:pPr>
                    <a:defRPr lang="es-MX" sz="1600" b="1"/>
                  </a:pPr>
                  <a:endParaRPr lang="es-ES"/>
                </a:p>
              </c:txPr>
              <c:dLblPos val="bestFit"/>
              <c:showLegendKey val="0"/>
              <c:showVal val="1"/>
              <c:showCatName val="1"/>
              <c:showSerName val="0"/>
              <c:showPercent val="0"/>
              <c:showBubbleSize val="0"/>
            </c:dLbl>
            <c:dLbl>
              <c:idx val="2"/>
              <c:layout>
                <c:manualLayout>
                  <c:x val="0.14500337968002"/>
                  <c:y val="-0.126457910061056"/>
                </c:manualLayout>
              </c:layout>
              <c:dLblPos val="bestFit"/>
              <c:showLegendKey val="0"/>
              <c:showVal val="1"/>
              <c:showCatName val="1"/>
              <c:showSerName val="0"/>
              <c:showPercent val="0"/>
              <c:showBubbleSize val="0"/>
            </c:dLbl>
            <c:dLbl>
              <c:idx val="3"/>
              <c:layout>
                <c:manualLayout>
                  <c:x val="0.195221990693786"/>
                  <c:y val="0.0904593025700199"/>
                </c:manualLayout>
              </c:layout>
              <c:dLblPos val="bestFit"/>
              <c:showLegendKey val="0"/>
              <c:showVal val="1"/>
              <c:showCatName val="1"/>
              <c:showSerName val="0"/>
              <c:showPercent val="0"/>
              <c:showBubbleSize val="0"/>
            </c:dLbl>
            <c:dLbl>
              <c:idx val="4"/>
              <c:layout>
                <c:manualLayout>
                  <c:x val="0.0527784415617493"/>
                  <c:y val="0.0032202761126099"/>
                </c:manualLayout>
              </c:layout>
              <c:tx>
                <c:rich>
                  <a:bodyPr/>
                  <a:lstStyle/>
                  <a:p>
                    <a:pPr>
                      <a:defRPr lang="es-MX" sz="1600"/>
                    </a:pPr>
                    <a:r>
                      <a:rPr lang="es-MX" sz="1600"/>
                      <a:t>Muy 
rápido, 
7%</a:t>
                    </a:r>
                    <a:endParaRPr lang="es-MX" sz="1400"/>
                  </a:p>
                </c:rich>
              </c:tx>
              <c:spPr/>
              <c:dLblPos val="bestFit"/>
              <c:showLegendKey val="0"/>
              <c:showVal val="0"/>
              <c:showCatName val="0"/>
              <c:showSerName val="0"/>
              <c:showPercent val="0"/>
              <c:showBubbleSize val="0"/>
            </c:dLbl>
            <c:numFmt formatCode="0%" sourceLinked="0"/>
            <c:txPr>
              <a:bodyPr/>
              <a:lstStyle/>
              <a:p>
                <a:pPr>
                  <a:defRPr lang="es-MX" sz="1600"/>
                </a:pPr>
                <a:endParaRPr lang="es-ES"/>
              </a:p>
            </c:txPr>
            <c:showLegendKey val="0"/>
            <c:showVal val="1"/>
            <c:showCatName val="1"/>
            <c:showSerName val="0"/>
            <c:showPercent val="0"/>
            <c:showBubbleSize val="0"/>
            <c:showLeaderLines val="0"/>
          </c:dLbls>
          <c:cat>
            <c:strRef>
              <c:f>Sheet1!$A$2:$A$6</c:f>
              <c:strCache>
                <c:ptCount val="5"/>
                <c:pt idx="0">
                  <c:v>Muy lento</c:v>
                </c:pt>
                <c:pt idx="1">
                  <c:v>Lento</c:v>
                </c:pt>
                <c:pt idx="2">
                  <c:v>Adecuado</c:v>
                </c:pt>
                <c:pt idx="3">
                  <c:v>Rápido</c:v>
                </c:pt>
                <c:pt idx="4">
                  <c:v>Muy rápido</c:v>
                </c:pt>
              </c:strCache>
            </c:strRef>
          </c:cat>
          <c:val>
            <c:numRef>
              <c:f>Sheet1!$B$2:$B$6</c:f>
              <c:numCache>
                <c:formatCode>General</c:formatCode>
                <c:ptCount val="5"/>
                <c:pt idx="0">
                  <c:v>0.2</c:v>
                </c:pt>
                <c:pt idx="1">
                  <c:v>0.3</c:v>
                </c:pt>
                <c:pt idx="2">
                  <c:v>0.2</c:v>
                </c:pt>
                <c:pt idx="3">
                  <c:v>0.23</c:v>
                </c:pt>
                <c:pt idx="4">
                  <c:v>0.067</c:v>
                </c:pt>
              </c:numCache>
            </c:numRef>
          </c:val>
        </c:ser>
        <c:ser>
          <c:idx val="1"/>
          <c:order val="1"/>
          <c:tx>
            <c:strRef>
              <c:f>Sheet1!$C$1</c:f>
              <c:strCache>
                <c:ptCount val="1"/>
              </c:strCache>
            </c:strRef>
          </c:tx>
          <c:dLbls>
            <c:txPr>
              <a:bodyPr/>
              <a:lstStyle/>
              <a:p>
                <a:pPr>
                  <a:defRPr lang="es-MX"/>
                </a:pPr>
                <a:endParaRPr lang="es-ES"/>
              </a:p>
            </c:txPr>
            <c:showLegendKey val="0"/>
            <c:showVal val="1"/>
            <c:showCatName val="0"/>
            <c:showSerName val="0"/>
            <c:showPercent val="0"/>
            <c:showBubbleSize val="0"/>
            <c:showLeaderLines val="0"/>
          </c:dLbls>
          <c:cat>
            <c:strRef>
              <c:f>Sheet1!$A$2:$A$6</c:f>
              <c:strCache>
                <c:ptCount val="5"/>
                <c:pt idx="0">
                  <c:v>Muy lento</c:v>
                </c:pt>
                <c:pt idx="1">
                  <c:v>Lento</c:v>
                </c:pt>
                <c:pt idx="2">
                  <c:v>Adecuado</c:v>
                </c:pt>
                <c:pt idx="3">
                  <c:v>Rápido</c:v>
                </c:pt>
                <c:pt idx="4">
                  <c:v>Muy rápido</c:v>
                </c:pt>
              </c:strCache>
            </c:strRef>
          </c:cat>
          <c:val>
            <c:numRef>
              <c:f>Sheet1!$C$2:$C$6</c:f>
              <c:numCache>
                <c:formatCode>General</c:formatCode>
                <c:ptCount val="5"/>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74603174603175"/>
          <c:y val="0.026378896882494"/>
          <c:w val="0.968253968253968"/>
          <c:h val="0.865707434052758"/>
        </c:manualLayout>
      </c:layout>
      <c:barChart>
        <c:barDir val="col"/>
        <c:grouping val="stacked"/>
        <c:varyColors val="0"/>
        <c:ser>
          <c:idx val="0"/>
          <c:order val="0"/>
          <c:tx>
            <c:strRef>
              <c:f>Sheet1!$B$1</c:f>
              <c:strCache>
                <c:ptCount val="1"/>
                <c:pt idx="0">
                  <c:v>Indice</c:v>
                </c:pt>
              </c:strCache>
            </c:strRef>
          </c:tx>
          <c:invertIfNegative val="0"/>
          <c:dLbls>
            <c:dLbl>
              <c:idx val="1"/>
              <c:layout>
                <c:manualLayout>
                  <c:x val="0.0"/>
                  <c:y val="-0.0681986656782802"/>
                </c:manualLayout>
              </c:layout>
              <c:showLegendKey val="0"/>
              <c:showVal val="1"/>
              <c:showCatName val="0"/>
              <c:showSerName val="0"/>
              <c:showPercent val="0"/>
              <c:showBubbleSize val="0"/>
            </c:dLbl>
            <c:dLbl>
              <c:idx val="2"/>
              <c:layout>
                <c:manualLayout>
                  <c:x val="0.00590115518597701"/>
                  <c:y val="-0.0563380281690141"/>
                </c:manualLayout>
              </c:layout>
              <c:showLegendKey val="0"/>
              <c:showVal val="1"/>
              <c:showCatName val="0"/>
              <c:showSerName val="0"/>
              <c:showPercent val="0"/>
              <c:showBubbleSize val="0"/>
            </c:dLbl>
            <c:dLbl>
              <c:idx val="3"/>
              <c:layout>
                <c:manualLayout>
                  <c:x val="0.001967051728659"/>
                  <c:y val="-0.0444773906597479"/>
                </c:manualLayout>
              </c:layout>
              <c:showLegendKey val="0"/>
              <c:showVal val="1"/>
              <c:showCatName val="0"/>
              <c:showSerName val="0"/>
              <c:showPercent val="0"/>
              <c:showBubbleSize val="0"/>
            </c:dLbl>
            <c:dLbl>
              <c:idx val="4"/>
              <c:layout>
                <c:manualLayout>
                  <c:x val="0.0"/>
                  <c:y val="-0.050407709414381"/>
                </c:manualLayout>
              </c:layout>
              <c:showLegendKey val="0"/>
              <c:showVal val="1"/>
              <c:showCatName val="0"/>
              <c:showSerName val="0"/>
              <c:showPercent val="0"/>
              <c:showBubbleSize val="0"/>
            </c:dLbl>
            <c:numFmt formatCode="#,##0" sourceLinked="0"/>
            <c:txPr>
              <a:bodyPr/>
              <a:lstStyle/>
              <a:p>
                <a:pPr>
                  <a:defRPr lang="es-MX" sz="1600"/>
                </a:pPr>
                <a:endParaRPr lang="es-ES"/>
              </a:p>
            </c:txPr>
            <c:showLegendKey val="0"/>
            <c:showVal val="1"/>
            <c:showCatName val="0"/>
            <c:showSerName val="0"/>
            <c:showPercent val="0"/>
            <c:showBubbleSize val="0"/>
            <c:showLeaderLines val="0"/>
          </c:dLbls>
          <c:cat>
            <c:strRef>
              <c:f>Sheet1!$A$2:$A$6</c:f>
              <c:strCache>
                <c:ptCount val="5"/>
                <c:pt idx="0">
                  <c:v>EUA</c:v>
                </c:pt>
                <c:pt idx="1">
                  <c:v>Canadá</c:v>
                </c:pt>
                <c:pt idx="2">
                  <c:v>Italia</c:v>
                </c:pt>
                <c:pt idx="3">
                  <c:v>España</c:v>
                </c:pt>
                <c:pt idx="4">
                  <c:v>México</c:v>
                </c:pt>
              </c:strCache>
            </c:strRef>
          </c:cat>
          <c:val>
            <c:numRef>
              <c:f>Sheet1!$B$2:$B$6</c:f>
              <c:numCache>
                <c:formatCode>General</c:formatCode>
                <c:ptCount val="5"/>
                <c:pt idx="0">
                  <c:v>241809.0</c:v>
                </c:pt>
                <c:pt idx="1">
                  <c:v>13095.0</c:v>
                </c:pt>
                <c:pt idx="2">
                  <c:v>10005.0</c:v>
                </c:pt>
                <c:pt idx="3">
                  <c:v>6814.0</c:v>
                </c:pt>
                <c:pt idx="4">
                  <c:v>1916.0</c:v>
                </c:pt>
              </c:numCache>
            </c:numRef>
          </c:val>
        </c:ser>
        <c:dLbls>
          <c:showLegendKey val="0"/>
          <c:showVal val="0"/>
          <c:showCatName val="0"/>
          <c:showSerName val="0"/>
          <c:showPercent val="0"/>
          <c:showBubbleSize val="0"/>
        </c:dLbls>
        <c:gapWidth val="30"/>
        <c:overlap val="100"/>
        <c:axId val="421725448"/>
        <c:axId val="422162344"/>
      </c:barChart>
      <c:catAx>
        <c:axId val="421725448"/>
        <c:scaling>
          <c:orientation val="minMax"/>
        </c:scaling>
        <c:delete val="0"/>
        <c:axPos val="b"/>
        <c:numFmt formatCode="General" sourceLinked="1"/>
        <c:majorTickMark val="out"/>
        <c:minorTickMark val="none"/>
        <c:tickLblPos val="nextTo"/>
        <c:txPr>
          <a:bodyPr rot="0" vert="horz"/>
          <a:lstStyle/>
          <a:p>
            <a:pPr>
              <a:defRPr lang="es-MX" sz="1600"/>
            </a:pPr>
            <a:endParaRPr lang="es-ES"/>
          </a:p>
        </c:txPr>
        <c:crossAx val="422162344"/>
        <c:crosses val="autoZero"/>
        <c:auto val="1"/>
        <c:lblAlgn val="ctr"/>
        <c:lblOffset val="100"/>
        <c:tickLblSkip val="1"/>
        <c:tickMarkSkip val="1"/>
        <c:noMultiLvlLbl val="0"/>
      </c:catAx>
      <c:valAx>
        <c:axId val="422162344"/>
        <c:scaling>
          <c:orientation val="minMax"/>
        </c:scaling>
        <c:delete val="1"/>
        <c:axPos val="l"/>
        <c:numFmt formatCode="General" sourceLinked="1"/>
        <c:majorTickMark val="out"/>
        <c:minorTickMark val="none"/>
        <c:tickLblPos val="none"/>
        <c:crossAx val="421725448"/>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A0996B-91CA-481E-9AE8-F4671728F788}" type="doc">
      <dgm:prSet loTypeId="urn:microsoft.com/office/officeart/2005/8/layout/vList3#1" loCatId="list" qsTypeId="urn:microsoft.com/office/officeart/2005/8/quickstyle/simple1" qsCatId="simple" csTypeId="urn:microsoft.com/office/officeart/2005/8/colors/accent5_2" csCatId="accent5" phldr="1"/>
      <dgm:spPr/>
    </dgm:pt>
    <dgm:pt modelId="{86FAF2F9-C14A-41CC-AB2A-AB1FAF579894}">
      <dgm:prSet phldrT="[Texto]" custT="1"/>
      <dgm:spPr/>
      <dgm:t>
        <a:bodyPr/>
        <a:lstStyle/>
        <a:p>
          <a:pPr algn="l"/>
          <a:r>
            <a:rPr lang="es-MX" sz="1800" b="1" dirty="0" smtClean="0">
              <a:effectLst>
                <a:outerShdw blurRad="38100" dist="38100" dir="2700000" algn="tl">
                  <a:srgbClr val="000000">
                    <a:alpha val="43137"/>
                  </a:srgbClr>
                </a:outerShdw>
              </a:effectLst>
            </a:rPr>
            <a:t>Empresas Tractoras</a:t>
          </a:r>
          <a:endParaRPr lang="es-MX" sz="1800" b="1" dirty="0">
            <a:effectLst>
              <a:outerShdw blurRad="38100" dist="38100" dir="2700000" algn="tl">
                <a:srgbClr val="000000">
                  <a:alpha val="43137"/>
                </a:srgbClr>
              </a:outerShdw>
            </a:effectLst>
          </a:endParaRPr>
        </a:p>
      </dgm:t>
    </dgm:pt>
    <dgm:pt modelId="{06C9709A-8A1C-4F12-B11B-8AED0F697CCD}" type="parTrans" cxnId="{D8C1DC5F-F4B4-4CE3-BB8A-82CA6DCF2443}">
      <dgm:prSet/>
      <dgm:spPr/>
      <dgm:t>
        <a:bodyPr/>
        <a:lstStyle/>
        <a:p>
          <a:pPr algn="l"/>
          <a:endParaRPr lang="es-MX" sz="1800" b="1">
            <a:effectLst>
              <a:outerShdw blurRad="38100" dist="38100" dir="2700000" algn="tl">
                <a:srgbClr val="000000">
                  <a:alpha val="43137"/>
                </a:srgbClr>
              </a:outerShdw>
            </a:effectLst>
          </a:endParaRPr>
        </a:p>
      </dgm:t>
    </dgm:pt>
    <dgm:pt modelId="{898EA19D-78B5-49E8-B69E-38724E6FDF7B}" type="sibTrans" cxnId="{D8C1DC5F-F4B4-4CE3-BB8A-82CA6DCF2443}">
      <dgm:prSet/>
      <dgm:spPr/>
      <dgm:t>
        <a:bodyPr/>
        <a:lstStyle/>
        <a:p>
          <a:pPr algn="l"/>
          <a:endParaRPr lang="es-MX" sz="1800" b="1">
            <a:effectLst>
              <a:outerShdw blurRad="38100" dist="38100" dir="2700000" algn="tl">
                <a:srgbClr val="000000">
                  <a:alpha val="43137"/>
                </a:srgbClr>
              </a:outerShdw>
            </a:effectLst>
          </a:endParaRPr>
        </a:p>
      </dgm:t>
    </dgm:pt>
    <dgm:pt modelId="{10481A76-0658-4DE6-814F-E6B811898A08}">
      <dgm:prSet phldrT="[Texto]" custT="1"/>
      <dgm:spPr/>
      <dgm:t>
        <a:bodyPr/>
        <a:lstStyle/>
        <a:p>
          <a:pPr algn="l"/>
          <a:r>
            <a:rPr lang="es-MX" sz="1800" b="1" dirty="0" smtClean="0">
              <a:effectLst>
                <a:outerShdw blurRad="38100" dist="38100" dir="2700000" algn="tl">
                  <a:srgbClr val="000000">
                    <a:alpha val="43137"/>
                  </a:srgbClr>
                </a:outerShdw>
              </a:effectLst>
            </a:rPr>
            <a:t>Gacelas</a:t>
          </a:r>
          <a:endParaRPr lang="es-MX" sz="1800" b="1" dirty="0">
            <a:effectLst>
              <a:outerShdw blurRad="38100" dist="38100" dir="2700000" algn="tl">
                <a:srgbClr val="000000">
                  <a:alpha val="43137"/>
                </a:srgbClr>
              </a:outerShdw>
            </a:effectLst>
          </a:endParaRPr>
        </a:p>
      </dgm:t>
    </dgm:pt>
    <dgm:pt modelId="{BA35F6D7-616C-4B92-B021-BA6CAB3671E5}" type="parTrans" cxnId="{43CC2E40-005F-4CBC-8DFF-32A94FE73001}">
      <dgm:prSet/>
      <dgm:spPr/>
      <dgm:t>
        <a:bodyPr/>
        <a:lstStyle/>
        <a:p>
          <a:pPr algn="l"/>
          <a:endParaRPr lang="es-MX" sz="1800" b="1">
            <a:effectLst>
              <a:outerShdw blurRad="38100" dist="38100" dir="2700000" algn="tl">
                <a:srgbClr val="000000">
                  <a:alpha val="43137"/>
                </a:srgbClr>
              </a:outerShdw>
            </a:effectLst>
          </a:endParaRPr>
        </a:p>
      </dgm:t>
    </dgm:pt>
    <dgm:pt modelId="{94ECEF55-DC6C-4555-9891-9E662BE7A28E}" type="sibTrans" cxnId="{43CC2E40-005F-4CBC-8DFF-32A94FE73001}">
      <dgm:prSet/>
      <dgm:spPr/>
      <dgm:t>
        <a:bodyPr/>
        <a:lstStyle/>
        <a:p>
          <a:pPr algn="l"/>
          <a:endParaRPr lang="es-MX" sz="1800" b="1">
            <a:effectLst>
              <a:outerShdw blurRad="38100" dist="38100" dir="2700000" algn="tl">
                <a:srgbClr val="000000">
                  <a:alpha val="43137"/>
                </a:srgbClr>
              </a:outerShdw>
            </a:effectLst>
          </a:endParaRPr>
        </a:p>
      </dgm:t>
    </dgm:pt>
    <dgm:pt modelId="{0D30B131-07A7-4C02-B5EE-BD2894B8994A}">
      <dgm:prSet phldrT="[Texto]" custT="1"/>
      <dgm:spPr/>
      <dgm:t>
        <a:bodyPr/>
        <a:lstStyle/>
        <a:p>
          <a:pPr algn="l"/>
          <a:r>
            <a:rPr lang="es-MX" sz="1800" b="1" dirty="0" smtClean="0">
              <a:effectLst>
                <a:outerShdw blurRad="38100" dist="38100" dir="2700000" algn="tl">
                  <a:srgbClr val="000000">
                    <a:alpha val="43137"/>
                  </a:srgbClr>
                </a:outerShdw>
              </a:effectLst>
            </a:rPr>
            <a:t>PYMES</a:t>
          </a:r>
          <a:endParaRPr lang="es-MX" sz="1800" b="1" dirty="0">
            <a:effectLst>
              <a:outerShdw blurRad="38100" dist="38100" dir="2700000" algn="tl">
                <a:srgbClr val="000000">
                  <a:alpha val="43137"/>
                </a:srgbClr>
              </a:outerShdw>
            </a:effectLst>
          </a:endParaRPr>
        </a:p>
      </dgm:t>
    </dgm:pt>
    <dgm:pt modelId="{3C1A0DBE-270E-4164-9631-5C22187D4099}" type="parTrans" cxnId="{465C91DD-ECEA-40F5-BE42-396E24627D5E}">
      <dgm:prSet/>
      <dgm:spPr/>
      <dgm:t>
        <a:bodyPr/>
        <a:lstStyle/>
        <a:p>
          <a:pPr algn="l"/>
          <a:endParaRPr lang="es-MX" sz="1800" b="1">
            <a:effectLst>
              <a:outerShdw blurRad="38100" dist="38100" dir="2700000" algn="tl">
                <a:srgbClr val="000000">
                  <a:alpha val="43137"/>
                </a:srgbClr>
              </a:outerShdw>
            </a:effectLst>
          </a:endParaRPr>
        </a:p>
      </dgm:t>
    </dgm:pt>
    <dgm:pt modelId="{571DB475-E9E8-4D14-916E-AE29EEF8EC7A}" type="sibTrans" cxnId="{465C91DD-ECEA-40F5-BE42-396E24627D5E}">
      <dgm:prSet/>
      <dgm:spPr/>
      <dgm:t>
        <a:bodyPr/>
        <a:lstStyle/>
        <a:p>
          <a:pPr algn="l"/>
          <a:endParaRPr lang="es-MX" sz="1800" b="1">
            <a:effectLst>
              <a:outerShdw blurRad="38100" dist="38100" dir="2700000" algn="tl">
                <a:srgbClr val="000000">
                  <a:alpha val="43137"/>
                </a:srgbClr>
              </a:outerShdw>
            </a:effectLst>
          </a:endParaRPr>
        </a:p>
      </dgm:t>
    </dgm:pt>
    <dgm:pt modelId="{94AEF049-2969-4A8B-BB40-71AD05E1FB5A}">
      <dgm:prSet phldrT="[Texto]" custT="1"/>
      <dgm:spPr/>
      <dgm:t>
        <a:bodyPr/>
        <a:lstStyle/>
        <a:p>
          <a:pPr algn="l"/>
          <a:r>
            <a:rPr lang="es-MX" sz="1800" b="1" dirty="0" smtClean="0">
              <a:effectLst>
                <a:outerShdw blurRad="38100" dist="38100" dir="2700000" algn="tl">
                  <a:srgbClr val="000000">
                    <a:alpha val="43137"/>
                  </a:srgbClr>
                </a:outerShdw>
              </a:effectLst>
            </a:rPr>
            <a:t>Microempresas</a:t>
          </a:r>
          <a:endParaRPr lang="es-MX" sz="1800" b="1" dirty="0">
            <a:effectLst>
              <a:outerShdw blurRad="38100" dist="38100" dir="2700000" algn="tl">
                <a:srgbClr val="000000">
                  <a:alpha val="43137"/>
                </a:srgbClr>
              </a:outerShdw>
            </a:effectLst>
          </a:endParaRPr>
        </a:p>
      </dgm:t>
    </dgm:pt>
    <dgm:pt modelId="{DC737FC4-3B1F-4E10-81FA-7F10C31154F1}" type="parTrans" cxnId="{97BA92D9-9B25-4BD1-AD79-C4A1FD4EC6EB}">
      <dgm:prSet/>
      <dgm:spPr/>
      <dgm:t>
        <a:bodyPr/>
        <a:lstStyle/>
        <a:p>
          <a:pPr algn="l"/>
          <a:endParaRPr lang="es-MX" sz="1800" b="1">
            <a:effectLst>
              <a:outerShdw blurRad="38100" dist="38100" dir="2700000" algn="tl">
                <a:srgbClr val="000000">
                  <a:alpha val="43137"/>
                </a:srgbClr>
              </a:outerShdw>
            </a:effectLst>
          </a:endParaRPr>
        </a:p>
      </dgm:t>
    </dgm:pt>
    <dgm:pt modelId="{CEE138BB-BAA1-4EA2-8F73-C023F018BE16}" type="sibTrans" cxnId="{97BA92D9-9B25-4BD1-AD79-C4A1FD4EC6EB}">
      <dgm:prSet/>
      <dgm:spPr/>
      <dgm:t>
        <a:bodyPr/>
        <a:lstStyle/>
        <a:p>
          <a:pPr algn="l"/>
          <a:endParaRPr lang="es-MX" sz="1800" b="1">
            <a:effectLst>
              <a:outerShdw blurRad="38100" dist="38100" dir="2700000" algn="tl">
                <a:srgbClr val="000000">
                  <a:alpha val="43137"/>
                </a:srgbClr>
              </a:outerShdw>
            </a:effectLst>
          </a:endParaRPr>
        </a:p>
      </dgm:t>
    </dgm:pt>
    <dgm:pt modelId="{0F5C886B-7933-42CA-8AEA-A9D29E6149E7}">
      <dgm:prSet phldrT="[Texto]" custT="1"/>
      <dgm:spPr/>
      <dgm:t>
        <a:bodyPr/>
        <a:lstStyle/>
        <a:p>
          <a:pPr algn="l"/>
          <a:r>
            <a:rPr lang="es-MX" sz="1800" b="1" dirty="0" smtClean="0">
              <a:effectLst>
                <a:outerShdw blurRad="38100" dist="38100" dir="2700000" algn="tl">
                  <a:srgbClr val="000000">
                    <a:alpha val="43137"/>
                  </a:srgbClr>
                </a:outerShdw>
              </a:effectLst>
            </a:rPr>
            <a:t>Nuevos</a:t>
          </a:r>
        </a:p>
        <a:p>
          <a:pPr algn="l"/>
          <a:r>
            <a:rPr lang="es-MX" sz="1800" b="1" dirty="0" smtClean="0">
              <a:effectLst>
                <a:outerShdw blurRad="38100" dist="38100" dir="2700000" algn="tl">
                  <a:srgbClr val="000000">
                    <a:alpha val="43137"/>
                  </a:srgbClr>
                </a:outerShdw>
              </a:effectLst>
            </a:rPr>
            <a:t>Emprendedores</a:t>
          </a:r>
          <a:endParaRPr lang="es-MX" sz="1800" b="1" dirty="0">
            <a:effectLst>
              <a:outerShdw blurRad="38100" dist="38100" dir="2700000" algn="tl">
                <a:srgbClr val="000000">
                  <a:alpha val="43137"/>
                </a:srgbClr>
              </a:outerShdw>
            </a:effectLst>
          </a:endParaRPr>
        </a:p>
      </dgm:t>
    </dgm:pt>
    <dgm:pt modelId="{1DCB2359-3797-4EE3-A13E-1EE5FCF1D5EE}" type="parTrans" cxnId="{8042FF1E-DA3D-4FF0-9DE9-98F0ABBD140A}">
      <dgm:prSet/>
      <dgm:spPr/>
      <dgm:t>
        <a:bodyPr/>
        <a:lstStyle/>
        <a:p>
          <a:pPr algn="l"/>
          <a:endParaRPr lang="es-MX" sz="1800" b="1">
            <a:effectLst>
              <a:outerShdw blurRad="38100" dist="38100" dir="2700000" algn="tl">
                <a:srgbClr val="000000">
                  <a:alpha val="43137"/>
                </a:srgbClr>
              </a:outerShdw>
            </a:effectLst>
          </a:endParaRPr>
        </a:p>
      </dgm:t>
    </dgm:pt>
    <dgm:pt modelId="{23545356-C1E1-433A-8BAA-DDD4D60BED08}" type="sibTrans" cxnId="{8042FF1E-DA3D-4FF0-9DE9-98F0ABBD140A}">
      <dgm:prSet/>
      <dgm:spPr/>
      <dgm:t>
        <a:bodyPr/>
        <a:lstStyle/>
        <a:p>
          <a:pPr algn="l"/>
          <a:endParaRPr lang="es-MX" sz="1800" b="1">
            <a:effectLst>
              <a:outerShdw blurRad="38100" dist="38100" dir="2700000" algn="tl">
                <a:srgbClr val="000000">
                  <a:alpha val="43137"/>
                </a:srgbClr>
              </a:outerShdw>
            </a:effectLst>
          </a:endParaRPr>
        </a:p>
      </dgm:t>
    </dgm:pt>
    <dgm:pt modelId="{21ED8C19-117B-417D-A80E-DBE7D5953A8C}" type="pres">
      <dgm:prSet presAssocID="{3BA0996B-91CA-481E-9AE8-F4671728F788}" presName="linearFlow" presStyleCnt="0">
        <dgm:presLayoutVars>
          <dgm:dir/>
          <dgm:resizeHandles val="exact"/>
        </dgm:presLayoutVars>
      </dgm:prSet>
      <dgm:spPr/>
    </dgm:pt>
    <dgm:pt modelId="{6F24CD84-1230-4FAC-95C0-B87484B65C5E}" type="pres">
      <dgm:prSet presAssocID="{86FAF2F9-C14A-41CC-AB2A-AB1FAF579894}" presName="composite" presStyleCnt="0"/>
      <dgm:spPr/>
    </dgm:pt>
    <dgm:pt modelId="{30182E6A-2DBF-48A3-890A-03A22BB01851}" type="pres">
      <dgm:prSet presAssocID="{86FAF2F9-C14A-41CC-AB2A-AB1FAF579894}" presName="imgShp" presStyleLbl="fgImgPlace1" presStyleIdx="0" presStyleCnt="5"/>
      <dgm:spPr/>
    </dgm:pt>
    <dgm:pt modelId="{38B8B4FE-650D-4C21-BFC4-4B3BB45DF35B}" type="pres">
      <dgm:prSet presAssocID="{86FAF2F9-C14A-41CC-AB2A-AB1FAF579894}" presName="txShp" presStyleLbl="node1" presStyleIdx="0" presStyleCnt="5">
        <dgm:presLayoutVars>
          <dgm:bulletEnabled val="1"/>
        </dgm:presLayoutVars>
      </dgm:prSet>
      <dgm:spPr/>
      <dgm:t>
        <a:bodyPr/>
        <a:lstStyle/>
        <a:p>
          <a:endParaRPr lang="es-MX"/>
        </a:p>
      </dgm:t>
    </dgm:pt>
    <dgm:pt modelId="{2E8C6771-4964-4AFB-8743-29B1156EE5C4}" type="pres">
      <dgm:prSet presAssocID="{898EA19D-78B5-49E8-B69E-38724E6FDF7B}" presName="spacing" presStyleCnt="0"/>
      <dgm:spPr/>
    </dgm:pt>
    <dgm:pt modelId="{447A1436-CD29-40D1-9F45-1B2B00709A3A}" type="pres">
      <dgm:prSet presAssocID="{10481A76-0658-4DE6-814F-E6B811898A08}" presName="composite" presStyleCnt="0"/>
      <dgm:spPr/>
    </dgm:pt>
    <dgm:pt modelId="{9712B8DD-4565-4A29-9C31-FFBD9D1965DA}" type="pres">
      <dgm:prSet presAssocID="{10481A76-0658-4DE6-814F-E6B811898A08}" presName="imgShp" presStyleLbl="fgImgPlace1" presStyleIdx="1" presStyleCnt="5"/>
      <dgm:spPr/>
    </dgm:pt>
    <dgm:pt modelId="{8F5C0AB5-A2A1-4C39-ACED-6D12F836669E}" type="pres">
      <dgm:prSet presAssocID="{10481A76-0658-4DE6-814F-E6B811898A08}" presName="txShp" presStyleLbl="node1" presStyleIdx="1" presStyleCnt="5">
        <dgm:presLayoutVars>
          <dgm:bulletEnabled val="1"/>
        </dgm:presLayoutVars>
      </dgm:prSet>
      <dgm:spPr/>
      <dgm:t>
        <a:bodyPr/>
        <a:lstStyle/>
        <a:p>
          <a:endParaRPr lang="es-MX"/>
        </a:p>
      </dgm:t>
    </dgm:pt>
    <dgm:pt modelId="{E8E2C25F-D7D7-4EAA-B0F8-16660272B642}" type="pres">
      <dgm:prSet presAssocID="{94ECEF55-DC6C-4555-9891-9E662BE7A28E}" presName="spacing" presStyleCnt="0"/>
      <dgm:spPr/>
    </dgm:pt>
    <dgm:pt modelId="{BD8124E2-D7CF-41AA-B0FB-315AC32A8293}" type="pres">
      <dgm:prSet presAssocID="{0D30B131-07A7-4C02-B5EE-BD2894B8994A}" presName="composite" presStyleCnt="0"/>
      <dgm:spPr/>
    </dgm:pt>
    <dgm:pt modelId="{0C8EA601-37B0-4A62-B47E-D3F0E5C3E74A}" type="pres">
      <dgm:prSet presAssocID="{0D30B131-07A7-4C02-B5EE-BD2894B8994A}" presName="imgShp" presStyleLbl="fgImgPlace1" presStyleIdx="2" presStyleCnt="5"/>
      <dgm:spPr/>
    </dgm:pt>
    <dgm:pt modelId="{5EBADA6D-024E-41E8-93DD-F804A9CE2A20}" type="pres">
      <dgm:prSet presAssocID="{0D30B131-07A7-4C02-B5EE-BD2894B8994A}" presName="txShp" presStyleLbl="node1" presStyleIdx="2" presStyleCnt="5">
        <dgm:presLayoutVars>
          <dgm:bulletEnabled val="1"/>
        </dgm:presLayoutVars>
      </dgm:prSet>
      <dgm:spPr/>
      <dgm:t>
        <a:bodyPr/>
        <a:lstStyle/>
        <a:p>
          <a:endParaRPr lang="es-MX"/>
        </a:p>
      </dgm:t>
    </dgm:pt>
    <dgm:pt modelId="{ECA96ECB-0EB3-4678-B5B8-B25826D59307}" type="pres">
      <dgm:prSet presAssocID="{571DB475-E9E8-4D14-916E-AE29EEF8EC7A}" presName="spacing" presStyleCnt="0"/>
      <dgm:spPr/>
    </dgm:pt>
    <dgm:pt modelId="{87D0BA4A-62F4-4220-8D4B-C742DF1594D3}" type="pres">
      <dgm:prSet presAssocID="{94AEF049-2969-4A8B-BB40-71AD05E1FB5A}" presName="composite" presStyleCnt="0"/>
      <dgm:spPr/>
    </dgm:pt>
    <dgm:pt modelId="{D28DC580-7CEE-4038-A7A4-1669D8E6D8BE}" type="pres">
      <dgm:prSet presAssocID="{94AEF049-2969-4A8B-BB40-71AD05E1FB5A}" presName="imgShp" presStyleLbl="fgImgPlace1" presStyleIdx="3" presStyleCnt="5"/>
      <dgm:spPr/>
    </dgm:pt>
    <dgm:pt modelId="{FA76B104-A100-43F3-8058-8E8A8E55D094}" type="pres">
      <dgm:prSet presAssocID="{94AEF049-2969-4A8B-BB40-71AD05E1FB5A}" presName="txShp" presStyleLbl="node1" presStyleIdx="3" presStyleCnt="5">
        <dgm:presLayoutVars>
          <dgm:bulletEnabled val="1"/>
        </dgm:presLayoutVars>
      </dgm:prSet>
      <dgm:spPr/>
      <dgm:t>
        <a:bodyPr/>
        <a:lstStyle/>
        <a:p>
          <a:endParaRPr lang="es-MX"/>
        </a:p>
      </dgm:t>
    </dgm:pt>
    <dgm:pt modelId="{7AF02E3D-9601-46C8-9978-1F68FBACC473}" type="pres">
      <dgm:prSet presAssocID="{CEE138BB-BAA1-4EA2-8F73-C023F018BE16}" presName="spacing" presStyleCnt="0"/>
      <dgm:spPr/>
    </dgm:pt>
    <dgm:pt modelId="{5B266D98-EDCA-4FC3-BD87-8A0772C2A71A}" type="pres">
      <dgm:prSet presAssocID="{0F5C886B-7933-42CA-8AEA-A9D29E6149E7}" presName="composite" presStyleCnt="0"/>
      <dgm:spPr/>
    </dgm:pt>
    <dgm:pt modelId="{CAD3D58C-724F-4FF1-8DFC-320B1DBE12A4}" type="pres">
      <dgm:prSet presAssocID="{0F5C886B-7933-42CA-8AEA-A9D29E6149E7}" presName="imgShp" presStyleLbl="fgImgPlace1" presStyleIdx="4" presStyleCnt="5"/>
      <dgm:spPr/>
    </dgm:pt>
    <dgm:pt modelId="{12C01CC7-A534-4E1A-9F7F-E5CC7906260D}" type="pres">
      <dgm:prSet presAssocID="{0F5C886B-7933-42CA-8AEA-A9D29E6149E7}" presName="txShp" presStyleLbl="node1" presStyleIdx="4" presStyleCnt="5">
        <dgm:presLayoutVars>
          <dgm:bulletEnabled val="1"/>
        </dgm:presLayoutVars>
      </dgm:prSet>
      <dgm:spPr/>
      <dgm:t>
        <a:bodyPr/>
        <a:lstStyle/>
        <a:p>
          <a:endParaRPr lang="es-MX"/>
        </a:p>
      </dgm:t>
    </dgm:pt>
  </dgm:ptLst>
  <dgm:cxnLst>
    <dgm:cxn modelId="{8042FF1E-DA3D-4FF0-9DE9-98F0ABBD140A}" srcId="{3BA0996B-91CA-481E-9AE8-F4671728F788}" destId="{0F5C886B-7933-42CA-8AEA-A9D29E6149E7}" srcOrd="4" destOrd="0" parTransId="{1DCB2359-3797-4EE3-A13E-1EE5FCF1D5EE}" sibTransId="{23545356-C1E1-433A-8BAA-DDD4D60BED08}"/>
    <dgm:cxn modelId="{A24C61AE-55B3-4EA7-B86B-0B423C0B8B6C}" type="presOf" srcId="{3BA0996B-91CA-481E-9AE8-F4671728F788}" destId="{21ED8C19-117B-417D-A80E-DBE7D5953A8C}" srcOrd="0" destOrd="0" presId="urn:microsoft.com/office/officeart/2005/8/layout/vList3#1"/>
    <dgm:cxn modelId="{97BA92D9-9B25-4BD1-AD79-C4A1FD4EC6EB}" srcId="{3BA0996B-91CA-481E-9AE8-F4671728F788}" destId="{94AEF049-2969-4A8B-BB40-71AD05E1FB5A}" srcOrd="3" destOrd="0" parTransId="{DC737FC4-3B1F-4E10-81FA-7F10C31154F1}" sibTransId="{CEE138BB-BAA1-4EA2-8F73-C023F018BE16}"/>
    <dgm:cxn modelId="{EA671544-E702-4EBB-A7DC-8C119EDED7E0}" type="presOf" srcId="{10481A76-0658-4DE6-814F-E6B811898A08}" destId="{8F5C0AB5-A2A1-4C39-ACED-6D12F836669E}" srcOrd="0" destOrd="0" presId="urn:microsoft.com/office/officeart/2005/8/layout/vList3#1"/>
    <dgm:cxn modelId="{9BD81A48-756C-4DA0-BD51-70E0531F1BFD}" type="presOf" srcId="{0F5C886B-7933-42CA-8AEA-A9D29E6149E7}" destId="{12C01CC7-A534-4E1A-9F7F-E5CC7906260D}" srcOrd="0" destOrd="0" presId="urn:microsoft.com/office/officeart/2005/8/layout/vList3#1"/>
    <dgm:cxn modelId="{41F12E42-5717-49B8-80E3-7FE56596E9E6}" type="presOf" srcId="{86FAF2F9-C14A-41CC-AB2A-AB1FAF579894}" destId="{38B8B4FE-650D-4C21-BFC4-4B3BB45DF35B}" srcOrd="0" destOrd="0" presId="urn:microsoft.com/office/officeart/2005/8/layout/vList3#1"/>
    <dgm:cxn modelId="{D8C1DC5F-F4B4-4CE3-BB8A-82CA6DCF2443}" srcId="{3BA0996B-91CA-481E-9AE8-F4671728F788}" destId="{86FAF2F9-C14A-41CC-AB2A-AB1FAF579894}" srcOrd="0" destOrd="0" parTransId="{06C9709A-8A1C-4F12-B11B-8AED0F697CCD}" sibTransId="{898EA19D-78B5-49E8-B69E-38724E6FDF7B}"/>
    <dgm:cxn modelId="{43CC2E40-005F-4CBC-8DFF-32A94FE73001}" srcId="{3BA0996B-91CA-481E-9AE8-F4671728F788}" destId="{10481A76-0658-4DE6-814F-E6B811898A08}" srcOrd="1" destOrd="0" parTransId="{BA35F6D7-616C-4B92-B021-BA6CAB3671E5}" sibTransId="{94ECEF55-DC6C-4555-9891-9E662BE7A28E}"/>
    <dgm:cxn modelId="{11789145-5259-4B32-8599-3E235FA8B5EA}" type="presOf" srcId="{0D30B131-07A7-4C02-B5EE-BD2894B8994A}" destId="{5EBADA6D-024E-41E8-93DD-F804A9CE2A20}" srcOrd="0" destOrd="0" presId="urn:microsoft.com/office/officeart/2005/8/layout/vList3#1"/>
    <dgm:cxn modelId="{5DCEE7A2-763A-4864-A8ED-8FD78A790D33}" type="presOf" srcId="{94AEF049-2969-4A8B-BB40-71AD05E1FB5A}" destId="{FA76B104-A100-43F3-8058-8E8A8E55D094}" srcOrd="0" destOrd="0" presId="urn:microsoft.com/office/officeart/2005/8/layout/vList3#1"/>
    <dgm:cxn modelId="{465C91DD-ECEA-40F5-BE42-396E24627D5E}" srcId="{3BA0996B-91CA-481E-9AE8-F4671728F788}" destId="{0D30B131-07A7-4C02-B5EE-BD2894B8994A}" srcOrd="2" destOrd="0" parTransId="{3C1A0DBE-270E-4164-9631-5C22187D4099}" sibTransId="{571DB475-E9E8-4D14-916E-AE29EEF8EC7A}"/>
    <dgm:cxn modelId="{AAE92684-6A20-44CC-95BB-35B2DD643481}" type="presParOf" srcId="{21ED8C19-117B-417D-A80E-DBE7D5953A8C}" destId="{6F24CD84-1230-4FAC-95C0-B87484B65C5E}" srcOrd="0" destOrd="0" presId="urn:microsoft.com/office/officeart/2005/8/layout/vList3#1"/>
    <dgm:cxn modelId="{5673A0A3-1740-4CC9-B2AC-6A43172E644A}" type="presParOf" srcId="{6F24CD84-1230-4FAC-95C0-B87484B65C5E}" destId="{30182E6A-2DBF-48A3-890A-03A22BB01851}" srcOrd="0" destOrd="0" presId="urn:microsoft.com/office/officeart/2005/8/layout/vList3#1"/>
    <dgm:cxn modelId="{85B59C6E-9E7F-4F29-8D53-B6C530CD7FD0}" type="presParOf" srcId="{6F24CD84-1230-4FAC-95C0-B87484B65C5E}" destId="{38B8B4FE-650D-4C21-BFC4-4B3BB45DF35B}" srcOrd="1" destOrd="0" presId="urn:microsoft.com/office/officeart/2005/8/layout/vList3#1"/>
    <dgm:cxn modelId="{9433C0F9-B256-4D0F-A595-FE8FAB83B2E2}" type="presParOf" srcId="{21ED8C19-117B-417D-A80E-DBE7D5953A8C}" destId="{2E8C6771-4964-4AFB-8743-29B1156EE5C4}" srcOrd="1" destOrd="0" presId="urn:microsoft.com/office/officeart/2005/8/layout/vList3#1"/>
    <dgm:cxn modelId="{8D769A4B-8D77-452B-9F4E-7385727B671A}" type="presParOf" srcId="{21ED8C19-117B-417D-A80E-DBE7D5953A8C}" destId="{447A1436-CD29-40D1-9F45-1B2B00709A3A}" srcOrd="2" destOrd="0" presId="urn:microsoft.com/office/officeart/2005/8/layout/vList3#1"/>
    <dgm:cxn modelId="{CBF2A6A3-3824-4EAF-A0DD-6F1AD771C7B3}" type="presParOf" srcId="{447A1436-CD29-40D1-9F45-1B2B00709A3A}" destId="{9712B8DD-4565-4A29-9C31-FFBD9D1965DA}" srcOrd="0" destOrd="0" presId="urn:microsoft.com/office/officeart/2005/8/layout/vList3#1"/>
    <dgm:cxn modelId="{4B06994F-A68A-4559-9EB7-F007F15487B4}" type="presParOf" srcId="{447A1436-CD29-40D1-9F45-1B2B00709A3A}" destId="{8F5C0AB5-A2A1-4C39-ACED-6D12F836669E}" srcOrd="1" destOrd="0" presId="urn:microsoft.com/office/officeart/2005/8/layout/vList3#1"/>
    <dgm:cxn modelId="{F83EED5A-5E6F-4219-B379-7FFC95F9976E}" type="presParOf" srcId="{21ED8C19-117B-417D-A80E-DBE7D5953A8C}" destId="{E8E2C25F-D7D7-4EAA-B0F8-16660272B642}" srcOrd="3" destOrd="0" presId="urn:microsoft.com/office/officeart/2005/8/layout/vList3#1"/>
    <dgm:cxn modelId="{7C69EB16-B252-4FEE-9473-5D7F29D62F88}" type="presParOf" srcId="{21ED8C19-117B-417D-A80E-DBE7D5953A8C}" destId="{BD8124E2-D7CF-41AA-B0FB-315AC32A8293}" srcOrd="4" destOrd="0" presId="urn:microsoft.com/office/officeart/2005/8/layout/vList3#1"/>
    <dgm:cxn modelId="{B43E7D36-5677-43E4-884D-176E96EEB765}" type="presParOf" srcId="{BD8124E2-D7CF-41AA-B0FB-315AC32A8293}" destId="{0C8EA601-37B0-4A62-B47E-D3F0E5C3E74A}" srcOrd="0" destOrd="0" presId="urn:microsoft.com/office/officeart/2005/8/layout/vList3#1"/>
    <dgm:cxn modelId="{710BDF39-F2CB-4466-A2BA-BB314CE62F2C}" type="presParOf" srcId="{BD8124E2-D7CF-41AA-B0FB-315AC32A8293}" destId="{5EBADA6D-024E-41E8-93DD-F804A9CE2A20}" srcOrd="1" destOrd="0" presId="urn:microsoft.com/office/officeart/2005/8/layout/vList3#1"/>
    <dgm:cxn modelId="{BDC44F38-D9E2-4BB7-84B5-3D1853469776}" type="presParOf" srcId="{21ED8C19-117B-417D-A80E-DBE7D5953A8C}" destId="{ECA96ECB-0EB3-4678-B5B8-B25826D59307}" srcOrd="5" destOrd="0" presId="urn:microsoft.com/office/officeart/2005/8/layout/vList3#1"/>
    <dgm:cxn modelId="{B12A5434-00FF-4EA7-A908-31184492A493}" type="presParOf" srcId="{21ED8C19-117B-417D-A80E-DBE7D5953A8C}" destId="{87D0BA4A-62F4-4220-8D4B-C742DF1594D3}" srcOrd="6" destOrd="0" presId="urn:microsoft.com/office/officeart/2005/8/layout/vList3#1"/>
    <dgm:cxn modelId="{8AB2528A-4912-4956-B403-417E383C57CD}" type="presParOf" srcId="{87D0BA4A-62F4-4220-8D4B-C742DF1594D3}" destId="{D28DC580-7CEE-4038-A7A4-1669D8E6D8BE}" srcOrd="0" destOrd="0" presId="urn:microsoft.com/office/officeart/2005/8/layout/vList3#1"/>
    <dgm:cxn modelId="{015EE477-04F3-4672-BA56-1B4A978F4E9B}" type="presParOf" srcId="{87D0BA4A-62F4-4220-8D4B-C742DF1594D3}" destId="{FA76B104-A100-43F3-8058-8E8A8E55D094}" srcOrd="1" destOrd="0" presId="urn:microsoft.com/office/officeart/2005/8/layout/vList3#1"/>
    <dgm:cxn modelId="{410EB532-0802-4233-959B-C17BAE78A90F}" type="presParOf" srcId="{21ED8C19-117B-417D-A80E-DBE7D5953A8C}" destId="{7AF02E3D-9601-46C8-9978-1F68FBACC473}" srcOrd="7" destOrd="0" presId="urn:microsoft.com/office/officeart/2005/8/layout/vList3#1"/>
    <dgm:cxn modelId="{10FE741B-016A-455B-915D-0D34B048B075}" type="presParOf" srcId="{21ED8C19-117B-417D-A80E-DBE7D5953A8C}" destId="{5B266D98-EDCA-4FC3-BD87-8A0772C2A71A}" srcOrd="8" destOrd="0" presId="urn:microsoft.com/office/officeart/2005/8/layout/vList3#1"/>
    <dgm:cxn modelId="{63D7FC70-267D-4176-B0C7-99E0663B3AB5}" type="presParOf" srcId="{5B266D98-EDCA-4FC3-BD87-8A0772C2A71A}" destId="{CAD3D58C-724F-4FF1-8DFC-320B1DBE12A4}" srcOrd="0" destOrd="0" presId="urn:microsoft.com/office/officeart/2005/8/layout/vList3#1"/>
    <dgm:cxn modelId="{78EF9B62-AE9D-406F-BEAD-150E9F28CB31}" type="presParOf" srcId="{5B266D98-EDCA-4FC3-BD87-8A0772C2A71A}" destId="{12C01CC7-A534-4E1A-9F7F-E5CC7906260D}"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61FBC-D0BA-49DA-A51B-B93D580825E8}" type="doc">
      <dgm:prSet loTypeId="urn:microsoft.com/office/officeart/2005/8/layout/gear1" loCatId="relationship" qsTypeId="urn:microsoft.com/office/officeart/2005/8/quickstyle/simple1" qsCatId="simple" csTypeId="urn:microsoft.com/office/officeart/2005/8/colors/accent1_2" csCatId="accent1" phldr="1"/>
      <dgm:spPr/>
    </dgm:pt>
    <dgm:pt modelId="{28705582-F97D-421D-8A02-4129B0714809}">
      <dgm:prSet phldrT="[Texto]" custT="1">
        <dgm:style>
          <a:lnRef idx="0">
            <a:schemeClr val="accent3"/>
          </a:lnRef>
          <a:fillRef idx="3">
            <a:schemeClr val="accent3"/>
          </a:fillRef>
          <a:effectRef idx="3">
            <a:schemeClr val="accent3"/>
          </a:effectRef>
          <a:fontRef idx="minor">
            <a:schemeClr val="lt1"/>
          </a:fontRef>
        </dgm:style>
      </dgm:prSet>
      <dgm:spPr>
        <a:solidFill>
          <a:schemeClr val="accent3">
            <a:lumMod val="50000"/>
          </a:schemeClr>
        </a:solidFill>
      </dgm:spPr>
      <dgm:t>
        <a:bodyPr/>
        <a:lstStyle/>
        <a:p>
          <a:r>
            <a:rPr lang="es-MX" sz="1600" b="1" i="0" dirty="0" smtClean="0"/>
            <a:t>71,210 Empresas Apoyadas</a:t>
          </a:r>
        </a:p>
      </dgm:t>
    </dgm:pt>
    <dgm:pt modelId="{47CCC115-6D42-41B0-83BB-B24388B04A2A}" type="parTrans" cxnId="{7470DBAD-B396-43E1-96DB-78B196CB35F7}">
      <dgm:prSet/>
      <dgm:spPr/>
      <dgm:t>
        <a:bodyPr/>
        <a:lstStyle/>
        <a:p>
          <a:endParaRPr lang="es-MX"/>
        </a:p>
      </dgm:t>
    </dgm:pt>
    <dgm:pt modelId="{47C88ED5-D77D-4825-9D32-5C228316EC2F}" type="sibTrans" cxnId="{7470DBAD-B396-43E1-96DB-78B196CB35F7}">
      <dgm:prSet/>
      <dgm:spPr>
        <a:solidFill>
          <a:schemeClr val="accent1">
            <a:lumMod val="75000"/>
          </a:schemeClr>
        </a:solidFill>
      </dgm:spPr>
      <dgm:t>
        <a:bodyPr/>
        <a:lstStyle/>
        <a:p>
          <a:endParaRPr lang="es-MX"/>
        </a:p>
      </dgm:t>
    </dgm:pt>
    <dgm:pt modelId="{CA01C75D-A1A1-4A22-8AA5-A4066B6872D0}">
      <dgm:prSet phldrT="[Texto]">
        <dgm:style>
          <a:lnRef idx="0">
            <a:schemeClr val="accent3"/>
          </a:lnRef>
          <a:fillRef idx="3">
            <a:schemeClr val="accent3"/>
          </a:fillRef>
          <a:effectRef idx="3">
            <a:schemeClr val="accent3"/>
          </a:effectRef>
          <a:fontRef idx="minor">
            <a:schemeClr val="lt1"/>
          </a:fontRef>
        </dgm:style>
      </dgm:prSet>
      <dgm:spPr>
        <a:solidFill>
          <a:schemeClr val="accent3">
            <a:lumMod val="60000"/>
            <a:lumOff val="40000"/>
          </a:schemeClr>
        </a:solidFill>
      </dgm:spPr>
      <dgm:t>
        <a:bodyPr/>
        <a:lstStyle/>
        <a:p>
          <a:r>
            <a:rPr lang="es-MX" b="1" dirty="0" smtClean="0">
              <a:solidFill>
                <a:srgbClr val="002060"/>
              </a:solidFill>
            </a:rPr>
            <a:t>67,391 MDP en Crédito</a:t>
          </a:r>
          <a:endParaRPr lang="es-MX" b="1" dirty="0">
            <a:solidFill>
              <a:srgbClr val="002060"/>
            </a:solidFill>
          </a:endParaRPr>
        </a:p>
      </dgm:t>
    </dgm:pt>
    <dgm:pt modelId="{2B716B1B-8AD9-490F-B1CE-3D1079CBC726}" type="parTrans" cxnId="{EBCEA379-3DDB-4C07-9101-AF297C6558C3}">
      <dgm:prSet/>
      <dgm:spPr/>
      <dgm:t>
        <a:bodyPr/>
        <a:lstStyle/>
        <a:p>
          <a:endParaRPr lang="es-MX"/>
        </a:p>
      </dgm:t>
    </dgm:pt>
    <dgm:pt modelId="{C026225E-535B-405D-89D4-739E1D7E748E}" type="sibTrans" cxnId="{EBCEA379-3DDB-4C07-9101-AF297C6558C3}">
      <dgm:prSet/>
      <dgm:spPr>
        <a:solidFill>
          <a:schemeClr val="accent1">
            <a:lumMod val="75000"/>
          </a:schemeClr>
        </a:solidFill>
      </dgm:spPr>
      <dgm:t>
        <a:bodyPr/>
        <a:lstStyle/>
        <a:p>
          <a:endParaRPr lang="es-MX"/>
        </a:p>
      </dgm:t>
    </dgm:pt>
    <dgm:pt modelId="{C4202632-F8AB-4B48-8FF2-CB77EC07CFD9}">
      <dgm:prSet phldrT="[Texto]" custT="1">
        <dgm:style>
          <a:lnRef idx="0">
            <a:schemeClr val="accent3"/>
          </a:lnRef>
          <a:fillRef idx="3">
            <a:schemeClr val="accent3"/>
          </a:fillRef>
          <a:effectRef idx="3">
            <a:schemeClr val="accent3"/>
          </a:effectRef>
          <a:fontRef idx="minor">
            <a:schemeClr val="lt1"/>
          </a:fontRef>
        </dgm:style>
      </dgm:prSet>
      <dgm:spPr/>
      <dgm:t>
        <a:bodyPr/>
        <a:lstStyle/>
        <a:p>
          <a:r>
            <a:rPr lang="es-MX" sz="1000" b="1" dirty="0" smtClean="0">
              <a:solidFill>
                <a:srgbClr val="002060"/>
              </a:solidFill>
            </a:rPr>
            <a:t>1.1 Millones de Empleos Apoyados */</a:t>
          </a:r>
          <a:endParaRPr lang="es-MX" sz="1000" b="1" dirty="0">
            <a:solidFill>
              <a:srgbClr val="002060"/>
            </a:solidFill>
          </a:endParaRPr>
        </a:p>
      </dgm:t>
    </dgm:pt>
    <dgm:pt modelId="{F1DF3355-7294-4277-B195-F23909E38D85}" type="parTrans" cxnId="{0A804C3B-36F4-4866-933A-8F74564C6A1C}">
      <dgm:prSet/>
      <dgm:spPr/>
      <dgm:t>
        <a:bodyPr/>
        <a:lstStyle/>
        <a:p>
          <a:endParaRPr lang="es-MX"/>
        </a:p>
      </dgm:t>
    </dgm:pt>
    <dgm:pt modelId="{085518C3-9872-40E6-98C7-305DAFBC1E0C}" type="sibTrans" cxnId="{0A804C3B-36F4-4866-933A-8F74564C6A1C}">
      <dgm:prSet/>
      <dgm:spPr>
        <a:solidFill>
          <a:schemeClr val="accent1">
            <a:lumMod val="75000"/>
          </a:schemeClr>
        </a:solidFill>
      </dgm:spPr>
      <dgm:t>
        <a:bodyPr/>
        <a:lstStyle/>
        <a:p>
          <a:endParaRPr lang="es-MX"/>
        </a:p>
      </dgm:t>
    </dgm:pt>
    <dgm:pt modelId="{ED8ED0F6-575B-4595-9D87-BF94A5A32DD0}" type="pres">
      <dgm:prSet presAssocID="{F2461FBC-D0BA-49DA-A51B-B93D580825E8}" presName="composite" presStyleCnt="0">
        <dgm:presLayoutVars>
          <dgm:chMax val="3"/>
          <dgm:animLvl val="lvl"/>
          <dgm:resizeHandles val="exact"/>
        </dgm:presLayoutVars>
      </dgm:prSet>
      <dgm:spPr/>
    </dgm:pt>
    <dgm:pt modelId="{99841CE6-E27F-426B-850C-1CCD679342D8}" type="pres">
      <dgm:prSet presAssocID="{28705582-F97D-421D-8A02-4129B0714809}" presName="gear1" presStyleLbl="node1" presStyleIdx="0" presStyleCnt="3">
        <dgm:presLayoutVars>
          <dgm:chMax val="1"/>
          <dgm:bulletEnabled val="1"/>
        </dgm:presLayoutVars>
      </dgm:prSet>
      <dgm:spPr/>
      <dgm:t>
        <a:bodyPr/>
        <a:lstStyle/>
        <a:p>
          <a:endParaRPr lang="es-MX"/>
        </a:p>
      </dgm:t>
    </dgm:pt>
    <dgm:pt modelId="{2920295A-8736-455C-9E29-BC9FC1281A84}" type="pres">
      <dgm:prSet presAssocID="{28705582-F97D-421D-8A02-4129B0714809}" presName="gear1srcNode" presStyleLbl="node1" presStyleIdx="0" presStyleCnt="3"/>
      <dgm:spPr/>
      <dgm:t>
        <a:bodyPr/>
        <a:lstStyle/>
        <a:p>
          <a:endParaRPr lang="es-MX"/>
        </a:p>
      </dgm:t>
    </dgm:pt>
    <dgm:pt modelId="{4C598B9E-BFC2-4170-87DA-1E97D8D9B355}" type="pres">
      <dgm:prSet presAssocID="{28705582-F97D-421D-8A02-4129B0714809}" presName="gear1dstNode" presStyleLbl="node1" presStyleIdx="0" presStyleCnt="3"/>
      <dgm:spPr/>
      <dgm:t>
        <a:bodyPr/>
        <a:lstStyle/>
        <a:p>
          <a:endParaRPr lang="es-MX"/>
        </a:p>
      </dgm:t>
    </dgm:pt>
    <dgm:pt modelId="{96C51FE9-B828-4B65-ABD9-51CFF939C2E2}" type="pres">
      <dgm:prSet presAssocID="{CA01C75D-A1A1-4A22-8AA5-A4066B6872D0}" presName="gear2" presStyleLbl="node1" presStyleIdx="1" presStyleCnt="3" custScaleX="120130">
        <dgm:presLayoutVars>
          <dgm:chMax val="1"/>
          <dgm:bulletEnabled val="1"/>
        </dgm:presLayoutVars>
      </dgm:prSet>
      <dgm:spPr/>
      <dgm:t>
        <a:bodyPr/>
        <a:lstStyle/>
        <a:p>
          <a:endParaRPr lang="es-MX"/>
        </a:p>
      </dgm:t>
    </dgm:pt>
    <dgm:pt modelId="{46868C69-A7C6-4033-BE03-5094F21598EE}" type="pres">
      <dgm:prSet presAssocID="{CA01C75D-A1A1-4A22-8AA5-A4066B6872D0}" presName="gear2srcNode" presStyleLbl="node1" presStyleIdx="1" presStyleCnt="3"/>
      <dgm:spPr/>
      <dgm:t>
        <a:bodyPr/>
        <a:lstStyle/>
        <a:p>
          <a:endParaRPr lang="es-MX"/>
        </a:p>
      </dgm:t>
    </dgm:pt>
    <dgm:pt modelId="{A375F8AB-6406-45B4-8B96-B9EA78BB96A2}" type="pres">
      <dgm:prSet presAssocID="{CA01C75D-A1A1-4A22-8AA5-A4066B6872D0}" presName="gear2dstNode" presStyleLbl="node1" presStyleIdx="1" presStyleCnt="3"/>
      <dgm:spPr/>
      <dgm:t>
        <a:bodyPr/>
        <a:lstStyle/>
        <a:p>
          <a:endParaRPr lang="es-MX"/>
        </a:p>
      </dgm:t>
    </dgm:pt>
    <dgm:pt modelId="{9A1A45B1-DF33-4BF8-A48B-C748B91D7724}" type="pres">
      <dgm:prSet presAssocID="{C4202632-F8AB-4B48-8FF2-CB77EC07CFD9}" presName="gear3" presStyleLbl="node1" presStyleIdx="2" presStyleCnt="3" custScaleX="100263"/>
      <dgm:spPr/>
      <dgm:t>
        <a:bodyPr/>
        <a:lstStyle/>
        <a:p>
          <a:endParaRPr lang="es-MX"/>
        </a:p>
      </dgm:t>
    </dgm:pt>
    <dgm:pt modelId="{B9AC41D8-8099-47E0-BCC4-81A4A8A5F222}" type="pres">
      <dgm:prSet presAssocID="{C4202632-F8AB-4B48-8FF2-CB77EC07CFD9}" presName="gear3tx" presStyleLbl="node1" presStyleIdx="2" presStyleCnt="3">
        <dgm:presLayoutVars>
          <dgm:chMax val="1"/>
          <dgm:bulletEnabled val="1"/>
        </dgm:presLayoutVars>
      </dgm:prSet>
      <dgm:spPr/>
      <dgm:t>
        <a:bodyPr/>
        <a:lstStyle/>
        <a:p>
          <a:endParaRPr lang="es-MX"/>
        </a:p>
      </dgm:t>
    </dgm:pt>
    <dgm:pt modelId="{45856132-F67D-4D7B-86F7-277F3F7ED54E}" type="pres">
      <dgm:prSet presAssocID="{C4202632-F8AB-4B48-8FF2-CB77EC07CFD9}" presName="gear3srcNode" presStyleLbl="node1" presStyleIdx="2" presStyleCnt="3"/>
      <dgm:spPr/>
      <dgm:t>
        <a:bodyPr/>
        <a:lstStyle/>
        <a:p>
          <a:endParaRPr lang="es-MX"/>
        </a:p>
      </dgm:t>
    </dgm:pt>
    <dgm:pt modelId="{44E8C79D-3FED-49C7-951B-BD46F58FCB12}" type="pres">
      <dgm:prSet presAssocID="{C4202632-F8AB-4B48-8FF2-CB77EC07CFD9}" presName="gear3dstNode" presStyleLbl="node1" presStyleIdx="2" presStyleCnt="3"/>
      <dgm:spPr/>
      <dgm:t>
        <a:bodyPr/>
        <a:lstStyle/>
        <a:p>
          <a:endParaRPr lang="es-MX"/>
        </a:p>
      </dgm:t>
    </dgm:pt>
    <dgm:pt modelId="{2995C1B4-32DA-464A-8777-04D625503573}" type="pres">
      <dgm:prSet presAssocID="{47C88ED5-D77D-4825-9D32-5C228316EC2F}" presName="connector1" presStyleLbl="sibTrans2D1" presStyleIdx="0" presStyleCnt="3"/>
      <dgm:spPr/>
      <dgm:t>
        <a:bodyPr/>
        <a:lstStyle/>
        <a:p>
          <a:endParaRPr lang="es-MX"/>
        </a:p>
      </dgm:t>
    </dgm:pt>
    <dgm:pt modelId="{FA3E8D64-277E-44B1-8DA6-5412D0142F62}" type="pres">
      <dgm:prSet presAssocID="{C026225E-535B-405D-89D4-739E1D7E748E}" presName="connector2" presStyleLbl="sibTrans2D1" presStyleIdx="1" presStyleCnt="3"/>
      <dgm:spPr/>
      <dgm:t>
        <a:bodyPr/>
        <a:lstStyle/>
        <a:p>
          <a:endParaRPr lang="es-MX"/>
        </a:p>
      </dgm:t>
    </dgm:pt>
    <dgm:pt modelId="{FFAB4D44-A768-411A-A3B9-456FC9E3D43A}" type="pres">
      <dgm:prSet presAssocID="{085518C3-9872-40E6-98C7-305DAFBC1E0C}" presName="connector3" presStyleLbl="sibTrans2D1" presStyleIdx="2" presStyleCnt="3"/>
      <dgm:spPr/>
      <dgm:t>
        <a:bodyPr/>
        <a:lstStyle/>
        <a:p>
          <a:endParaRPr lang="es-MX"/>
        </a:p>
      </dgm:t>
    </dgm:pt>
  </dgm:ptLst>
  <dgm:cxnLst>
    <dgm:cxn modelId="{AA502AB6-3B77-4C15-A1B1-18F190994FA4}" type="presOf" srcId="{C4202632-F8AB-4B48-8FF2-CB77EC07CFD9}" destId="{9A1A45B1-DF33-4BF8-A48B-C748B91D7724}" srcOrd="0" destOrd="0" presId="urn:microsoft.com/office/officeart/2005/8/layout/gear1"/>
    <dgm:cxn modelId="{543A3888-30D4-41D8-BAC9-0BBD4D4F9395}" type="presOf" srcId="{28705582-F97D-421D-8A02-4129B0714809}" destId="{2920295A-8736-455C-9E29-BC9FC1281A84}" srcOrd="1" destOrd="0" presId="urn:microsoft.com/office/officeart/2005/8/layout/gear1"/>
    <dgm:cxn modelId="{A6D03E4C-B2C0-4783-93CA-C5DC529E4C13}" type="presOf" srcId="{C4202632-F8AB-4B48-8FF2-CB77EC07CFD9}" destId="{B9AC41D8-8099-47E0-BCC4-81A4A8A5F222}" srcOrd="1" destOrd="0" presId="urn:microsoft.com/office/officeart/2005/8/layout/gear1"/>
    <dgm:cxn modelId="{3B2ADFA7-A0B9-4327-AB57-DDC8EEF78A73}" type="presOf" srcId="{CA01C75D-A1A1-4A22-8AA5-A4066B6872D0}" destId="{96C51FE9-B828-4B65-ABD9-51CFF939C2E2}" srcOrd="0" destOrd="0" presId="urn:microsoft.com/office/officeart/2005/8/layout/gear1"/>
    <dgm:cxn modelId="{208734E4-71D7-40D2-B19F-05A91E1AED7E}" type="presOf" srcId="{CA01C75D-A1A1-4A22-8AA5-A4066B6872D0}" destId="{A375F8AB-6406-45B4-8B96-B9EA78BB96A2}" srcOrd="2" destOrd="0" presId="urn:microsoft.com/office/officeart/2005/8/layout/gear1"/>
    <dgm:cxn modelId="{0A83E47B-715A-4038-84A3-F47836825D5C}" type="presOf" srcId="{28705582-F97D-421D-8A02-4129B0714809}" destId="{4C598B9E-BFC2-4170-87DA-1E97D8D9B355}" srcOrd="2" destOrd="0" presId="urn:microsoft.com/office/officeart/2005/8/layout/gear1"/>
    <dgm:cxn modelId="{A1A80D18-9BAE-4BE7-A33E-C1ADFF18A4ED}" type="presOf" srcId="{C4202632-F8AB-4B48-8FF2-CB77EC07CFD9}" destId="{45856132-F67D-4D7B-86F7-277F3F7ED54E}" srcOrd="2" destOrd="0" presId="urn:microsoft.com/office/officeart/2005/8/layout/gear1"/>
    <dgm:cxn modelId="{EA5C092D-DC10-42F0-8CFD-D47F4AC59337}" type="presOf" srcId="{C026225E-535B-405D-89D4-739E1D7E748E}" destId="{FA3E8D64-277E-44B1-8DA6-5412D0142F62}" srcOrd="0" destOrd="0" presId="urn:microsoft.com/office/officeart/2005/8/layout/gear1"/>
    <dgm:cxn modelId="{7470DBAD-B396-43E1-96DB-78B196CB35F7}" srcId="{F2461FBC-D0BA-49DA-A51B-B93D580825E8}" destId="{28705582-F97D-421D-8A02-4129B0714809}" srcOrd="0" destOrd="0" parTransId="{47CCC115-6D42-41B0-83BB-B24388B04A2A}" sibTransId="{47C88ED5-D77D-4825-9D32-5C228316EC2F}"/>
    <dgm:cxn modelId="{EBCEA379-3DDB-4C07-9101-AF297C6558C3}" srcId="{F2461FBC-D0BA-49DA-A51B-B93D580825E8}" destId="{CA01C75D-A1A1-4A22-8AA5-A4066B6872D0}" srcOrd="1" destOrd="0" parTransId="{2B716B1B-8AD9-490F-B1CE-3D1079CBC726}" sibTransId="{C026225E-535B-405D-89D4-739E1D7E748E}"/>
    <dgm:cxn modelId="{23775B3B-39E9-4ACF-A0E4-EF6B86E4765F}" type="presOf" srcId="{085518C3-9872-40E6-98C7-305DAFBC1E0C}" destId="{FFAB4D44-A768-411A-A3B9-456FC9E3D43A}" srcOrd="0" destOrd="0" presId="urn:microsoft.com/office/officeart/2005/8/layout/gear1"/>
    <dgm:cxn modelId="{87B888D8-F426-4A4E-B24F-6486C5BDBD30}" type="presOf" srcId="{C4202632-F8AB-4B48-8FF2-CB77EC07CFD9}" destId="{44E8C79D-3FED-49C7-951B-BD46F58FCB12}" srcOrd="3" destOrd="0" presId="urn:microsoft.com/office/officeart/2005/8/layout/gear1"/>
    <dgm:cxn modelId="{A4BDE563-823D-4A1F-8759-10ADAA95ECFC}" type="presOf" srcId="{28705582-F97D-421D-8A02-4129B0714809}" destId="{99841CE6-E27F-426B-850C-1CCD679342D8}" srcOrd="0" destOrd="0" presId="urn:microsoft.com/office/officeart/2005/8/layout/gear1"/>
    <dgm:cxn modelId="{DC09656F-DBB1-4E6C-B0A5-94A5F01D7F10}" type="presOf" srcId="{F2461FBC-D0BA-49DA-A51B-B93D580825E8}" destId="{ED8ED0F6-575B-4595-9D87-BF94A5A32DD0}" srcOrd="0" destOrd="0" presId="urn:microsoft.com/office/officeart/2005/8/layout/gear1"/>
    <dgm:cxn modelId="{323CB988-5B30-4362-A6BE-3E2961ADD9E7}" type="presOf" srcId="{47C88ED5-D77D-4825-9D32-5C228316EC2F}" destId="{2995C1B4-32DA-464A-8777-04D625503573}" srcOrd="0" destOrd="0" presId="urn:microsoft.com/office/officeart/2005/8/layout/gear1"/>
    <dgm:cxn modelId="{0A804C3B-36F4-4866-933A-8F74564C6A1C}" srcId="{F2461FBC-D0BA-49DA-A51B-B93D580825E8}" destId="{C4202632-F8AB-4B48-8FF2-CB77EC07CFD9}" srcOrd="2" destOrd="0" parTransId="{F1DF3355-7294-4277-B195-F23909E38D85}" sibTransId="{085518C3-9872-40E6-98C7-305DAFBC1E0C}"/>
    <dgm:cxn modelId="{4C202901-2B87-4194-814D-C409DBCEE1D3}" type="presOf" srcId="{CA01C75D-A1A1-4A22-8AA5-A4066B6872D0}" destId="{46868C69-A7C6-4033-BE03-5094F21598EE}" srcOrd="1" destOrd="0" presId="urn:microsoft.com/office/officeart/2005/8/layout/gear1"/>
    <dgm:cxn modelId="{C4FB0E55-3564-4DED-9FC1-66195260E93B}" type="presParOf" srcId="{ED8ED0F6-575B-4595-9D87-BF94A5A32DD0}" destId="{99841CE6-E27F-426B-850C-1CCD679342D8}" srcOrd="0" destOrd="0" presId="urn:microsoft.com/office/officeart/2005/8/layout/gear1"/>
    <dgm:cxn modelId="{A41A21E9-059A-4F97-83C4-286B6B6904F6}" type="presParOf" srcId="{ED8ED0F6-575B-4595-9D87-BF94A5A32DD0}" destId="{2920295A-8736-455C-9E29-BC9FC1281A84}" srcOrd="1" destOrd="0" presId="urn:microsoft.com/office/officeart/2005/8/layout/gear1"/>
    <dgm:cxn modelId="{85C6E1F3-1305-4F98-A082-B5D8B12AF629}" type="presParOf" srcId="{ED8ED0F6-575B-4595-9D87-BF94A5A32DD0}" destId="{4C598B9E-BFC2-4170-87DA-1E97D8D9B355}" srcOrd="2" destOrd="0" presId="urn:microsoft.com/office/officeart/2005/8/layout/gear1"/>
    <dgm:cxn modelId="{973FC387-B6CB-4E85-BA98-BF56C9D3337D}" type="presParOf" srcId="{ED8ED0F6-575B-4595-9D87-BF94A5A32DD0}" destId="{96C51FE9-B828-4B65-ABD9-51CFF939C2E2}" srcOrd="3" destOrd="0" presId="urn:microsoft.com/office/officeart/2005/8/layout/gear1"/>
    <dgm:cxn modelId="{895EBFF4-CD10-4F61-8370-689B15DACDA1}" type="presParOf" srcId="{ED8ED0F6-575B-4595-9D87-BF94A5A32DD0}" destId="{46868C69-A7C6-4033-BE03-5094F21598EE}" srcOrd="4" destOrd="0" presId="urn:microsoft.com/office/officeart/2005/8/layout/gear1"/>
    <dgm:cxn modelId="{8306399F-0460-40CF-A7B9-C00AF7A86530}" type="presParOf" srcId="{ED8ED0F6-575B-4595-9D87-BF94A5A32DD0}" destId="{A375F8AB-6406-45B4-8B96-B9EA78BB96A2}" srcOrd="5" destOrd="0" presId="urn:microsoft.com/office/officeart/2005/8/layout/gear1"/>
    <dgm:cxn modelId="{A0B9EF75-9CAF-46D8-B5D4-F6A111996F9A}" type="presParOf" srcId="{ED8ED0F6-575B-4595-9D87-BF94A5A32DD0}" destId="{9A1A45B1-DF33-4BF8-A48B-C748B91D7724}" srcOrd="6" destOrd="0" presId="urn:microsoft.com/office/officeart/2005/8/layout/gear1"/>
    <dgm:cxn modelId="{7873C2CE-3D7B-41A8-B958-0EF54EF97D5C}" type="presParOf" srcId="{ED8ED0F6-575B-4595-9D87-BF94A5A32DD0}" destId="{B9AC41D8-8099-47E0-BCC4-81A4A8A5F222}" srcOrd="7" destOrd="0" presId="urn:microsoft.com/office/officeart/2005/8/layout/gear1"/>
    <dgm:cxn modelId="{AE6186DF-FCE0-47B8-B591-F5751315E1D5}" type="presParOf" srcId="{ED8ED0F6-575B-4595-9D87-BF94A5A32DD0}" destId="{45856132-F67D-4D7B-86F7-277F3F7ED54E}" srcOrd="8" destOrd="0" presId="urn:microsoft.com/office/officeart/2005/8/layout/gear1"/>
    <dgm:cxn modelId="{EDDC0584-B19A-4F12-9441-76A2E674075F}" type="presParOf" srcId="{ED8ED0F6-575B-4595-9D87-BF94A5A32DD0}" destId="{44E8C79D-3FED-49C7-951B-BD46F58FCB12}" srcOrd="9" destOrd="0" presId="urn:microsoft.com/office/officeart/2005/8/layout/gear1"/>
    <dgm:cxn modelId="{227A0CDD-343E-4F11-86CB-792002F3DE61}" type="presParOf" srcId="{ED8ED0F6-575B-4595-9D87-BF94A5A32DD0}" destId="{2995C1B4-32DA-464A-8777-04D625503573}" srcOrd="10" destOrd="0" presId="urn:microsoft.com/office/officeart/2005/8/layout/gear1"/>
    <dgm:cxn modelId="{71B624C0-60BD-4B53-8D86-2BCB31F53ABC}" type="presParOf" srcId="{ED8ED0F6-575B-4595-9D87-BF94A5A32DD0}" destId="{FA3E8D64-277E-44B1-8DA6-5412D0142F62}" srcOrd="11" destOrd="0" presId="urn:microsoft.com/office/officeart/2005/8/layout/gear1"/>
    <dgm:cxn modelId="{4DD31639-D81B-49ED-A3D9-FE1933EF196B}" type="presParOf" srcId="{ED8ED0F6-575B-4595-9D87-BF94A5A32DD0}" destId="{FFAB4D44-A768-411A-A3B9-456FC9E3D43A}"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8BBB05-BDDC-4B2C-AA36-EC0C9C36B4AB}"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MX"/>
        </a:p>
      </dgm:t>
    </dgm:pt>
    <dgm:pt modelId="{50DEFED2-AE9B-481E-A3B6-5828684A3DC8}">
      <dgm:prSet phldrT="[Texto]"/>
      <dgm:spPr/>
      <dgm:t>
        <a:bodyPr/>
        <a:lstStyle/>
        <a:p>
          <a:endParaRPr lang="es-MX" dirty="0"/>
        </a:p>
      </dgm:t>
    </dgm:pt>
    <dgm:pt modelId="{57C13300-16CD-405C-9876-A8F06D4C1C80}" type="parTrans" cxnId="{F4CF8360-E05C-4CF4-88DA-B7E7C2F0BB7C}">
      <dgm:prSet/>
      <dgm:spPr/>
      <dgm:t>
        <a:bodyPr/>
        <a:lstStyle/>
        <a:p>
          <a:endParaRPr lang="es-MX"/>
        </a:p>
      </dgm:t>
    </dgm:pt>
    <dgm:pt modelId="{E9BFDF6C-666A-4EC6-B3D4-E6BEE7C3CC16}" type="sibTrans" cxnId="{F4CF8360-E05C-4CF4-88DA-B7E7C2F0BB7C}">
      <dgm:prSet/>
      <dgm:spPr/>
      <dgm:t>
        <a:bodyPr/>
        <a:lstStyle/>
        <a:p>
          <a:endParaRPr lang="es-MX"/>
        </a:p>
      </dgm:t>
    </dgm:pt>
    <dgm:pt modelId="{9EC70A25-DEA5-44B3-925B-4DF003E8342E}">
      <dgm:prSet phldrT="[Texto]" custT="1"/>
      <dgm:spPr/>
      <dgm:t>
        <a:bodyPr/>
        <a:lstStyle/>
        <a:p>
          <a:r>
            <a:rPr lang="es-MX" sz="1200" b="1" dirty="0" smtClean="0">
              <a:latin typeface="Arial" pitchFamily="34" charset="0"/>
              <a:cs typeface="Arial" pitchFamily="34" charset="0"/>
            </a:rPr>
            <a:t>Fomentan la integración de cadenas de valor.</a:t>
          </a:r>
          <a:endParaRPr lang="es-MX" sz="1200" b="1" dirty="0">
            <a:latin typeface="Arial" pitchFamily="34" charset="0"/>
            <a:cs typeface="Arial" pitchFamily="34" charset="0"/>
          </a:endParaRPr>
        </a:p>
      </dgm:t>
    </dgm:pt>
    <dgm:pt modelId="{59A439B1-BC32-4023-A474-F8AD7C8C5935}" type="parTrans" cxnId="{500FA00C-669C-4778-95BC-C48166068E58}">
      <dgm:prSet/>
      <dgm:spPr/>
      <dgm:t>
        <a:bodyPr/>
        <a:lstStyle/>
        <a:p>
          <a:endParaRPr lang="es-MX"/>
        </a:p>
      </dgm:t>
    </dgm:pt>
    <dgm:pt modelId="{0F7F14D2-4D70-4B55-83C7-6A4CA7683165}" type="sibTrans" cxnId="{500FA00C-669C-4778-95BC-C48166068E58}">
      <dgm:prSet/>
      <dgm:spPr/>
      <dgm:t>
        <a:bodyPr/>
        <a:lstStyle/>
        <a:p>
          <a:endParaRPr lang="es-MX"/>
        </a:p>
      </dgm:t>
    </dgm:pt>
    <dgm:pt modelId="{1CE0AE86-DA32-4488-871A-532F3AC5E42C}">
      <dgm:prSet custT="1"/>
      <dgm:spPr/>
      <dgm:t>
        <a:bodyPr/>
        <a:lstStyle/>
        <a:p>
          <a:r>
            <a:rPr lang="es-MX" sz="1200" b="1" dirty="0" smtClean="0">
              <a:latin typeface="Arial" pitchFamily="34" charset="0"/>
              <a:cs typeface="Arial" pitchFamily="34" charset="0"/>
            </a:rPr>
            <a:t>Generadores de empleo</a:t>
          </a:r>
          <a:endParaRPr lang="es-MX" sz="1200" b="1" dirty="0">
            <a:latin typeface="Arial" pitchFamily="34" charset="0"/>
            <a:cs typeface="Arial" pitchFamily="34" charset="0"/>
          </a:endParaRPr>
        </a:p>
      </dgm:t>
    </dgm:pt>
    <dgm:pt modelId="{A9E3EE5F-8B70-49E5-A91E-C19CCFFDC532}" type="parTrans" cxnId="{C2832A7A-E5A8-424B-8253-F6859A360C2F}">
      <dgm:prSet/>
      <dgm:spPr/>
      <dgm:t>
        <a:bodyPr/>
        <a:lstStyle/>
        <a:p>
          <a:endParaRPr lang="es-MX"/>
        </a:p>
      </dgm:t>
    </dgm:pt>
    <dgm:pt modelId="{B5304E5F-89C8-4435-908D-439027094012}" type="sibTrans" cxnId="{C2832A7A-E5A8-424B-8253-F6859A360C2F}">
      <dgm:prSet/>
      <dgm:spPr/>
      <dgm:t>
        <a:bodyPr/>
        <a:lstStyle/>
        <a:p>
          <a:endParaRPr lang="es-MX"/>
        </a:p>
      </dgm:t>
    </dgm:pt>
    <dgm:pt modelId="{646908C9-0622-4EF2-8A56-CC77F20AAB43}">
      <dgm:prSet/>
      <dgm:spPr/>
      <dgm:t>
        <a:bodyPr/>
        <a:lstStyle/>
        <a:p>
          <a:endParaRPr lang="es-MX" dirty="0"/>
        </a:p>
      </dgm:t>
    </dgm:pt>
    <dgm:pt modelId="{837F066A-BBAE-417E-AFB9-140391603ED2}" type="parTrans" cxnId="{492FB959-DF74-45B9-B8C3-CE3D8B2D6696}">
      <dgm:prSet/>
      <dgm:spPr/>
      <dgm:t>
        <a:bodyPr/>
        <a:lstStyle/>
        <a:p>
          <a:endParaRPr lang="es-MX"/>
        </a:p>
      </dgm:t>
    </dgm:pt>
    <dgm:pt modelId="{0D3EB870-F212-4D9A-B008-49DB8FB2F21C}" type="sibTrans" cxnId="{492FB959-DF74-45B9-B8C3-CE3D8B2D6696}">
      <dgm:prSet/>
      <dgm:spPr/>
      <dgm:t>
        <a:bodyPr/>
        <a:lstStyle/>
        <a:p>
          <a:endParaRPr lang="es-MX"/>
        </a:p>
      </dgm:t>
    </dgm:pt>
    <dgm:pt modelId="{DF470013-8700-4F6E-B573-618C7CF1ECF2}">
      <dgm:prSet custT="1"/>
      <dgm:spPr/>
      <dgm:t>
        <a:bodyPr/>
        <a:lstStyle/>
        <a:p>
          <a:r>
            <a:rPr lang="es-MX" sz="1200" b="1" dirty="0" smtClean="0">
              <a:latin typeface="Arial" pitchFamily="34" charset="0"/>
              <a:cs typeface="Arial" pitchFamily="34" charset="0"/>
            </a:rPr>
            <a:t>Pertenecen a sectores prioritarios estatales, regionales o nacionales. </a:t>
          </a:r>
          <a:endParaRPr lang="es-MX" sz="1200" b="1" dirty="0">
            <a:latin typeface="Arial" pitchFamily="34" charset="0"/>
            <a:cs typeface="Arial" pitchFamily="34" charset="0"/>
          </a:endParaRPr>
        </a:p>
      </dgm:t>
    </dgm:pt>
    <dgm:pt modelId="{8388D8C4-420A-4F51-B3BC-578BE2E2F80D}" type="parTrans" cxnId="{F59C6913-3D18-49AD-91FD-4E4D2E3CDE96}">
      <dgm:prSet/>
      <dgm:spPr/>
      <dgm:t>
        <a:bodyPr/>
        <a:lstStyle/>
        <a:p>
          <a:endParaRPr lang="es-MX"/>
        </a:p>
      </dgm:t>
    </dgm:pt>
    <dgm:pt modelId="{3C3C05DB-72F2-4B82-8746-684E99610B1A}" type="sibTrans" cxnId="{F59C6913-3D18-49AD-91FD-4E4D2E3CDE96}">
      <dgm:prSet/>
      <dgm:spPr/>
      <dgm:t>
        <a:bodyPr/>
        <a:lstStyle/>
        <a:p>
          <a:endParaRPr lang="es-MX"/>
        </a:p>
      </dgm:t>
    </dgm:pt>
    <dgm:pt modelId="{851ACAD2-A0BA-4709-A99A-52C7DC4E16D4}">
      <dgm:prSet phldrT="[Texto]"/>
      <dgm:spPr/>
      <dgm:t>
        <a:bodyPr/>
        <a:lstStyle/>
        <a:p>
          <a:endParaRPr lang="es-MX" dirty="0"/>
        </a:p>
      </dgm:t>
    </dgm:pt>
    <dgm:pt modelId="{25B6A395-7FBE-464D-8836-1DAEA920BFE5}" type="parTrans" cxnId="{6EA3DFFC-F66F-4DBC-AB28-8F55E0691DC2}">
      <dgm:prSet/>
      <dgm:spPr/>
      <dgm:t>
        <a:bodyPr/>
        <a:lstStyle/>
        <a:p>
          <a:endParaRPr lang="es-MX"/>
        </a:p>
      </dgm:t>
    </dgm:pt>
    <dgm:pt modelId="{14C115EC-CCE2-4547-94F8-6D0DA70D0678}" type="sibTrans" cxnId="{6EA3DFFC-F66F-4DBC-AB28-8F55E0691DC2}">
      <dgm:prSet/>
      <dgm:spPr/>
      <dgm:t>
        <a:bodyPr/>
        <a:lstStyle/>
        <a:p>
          <a:endParaRPr lang="es-MX"/>
        </a:p>
      </dgm:t>
    </dgm:pt>
    <dgm:pt modelId="{B9B2DD51-CBA1-41AE-9D02-FA571574780C}">
      <dgm:prSet phldrT="[Texto]"/>
      <dgm:spPr/>
      <dgm:t>
        <a:bodyPr/>
        <a:lstStyle/>
        <a:p>
          <a:endParaRPr lang="es-MX" dirty="0"/>
        </a:p>
      </dgm:t>
    </dgm:pt>
    <dgm:pt modelId="{28F76386-C880-4776-98E7-A73100D08890}" type="parTrans" cxnId="{0F97CBE6-9B75-4C66-A607-4FC030BE75E0}">
      <dgm:prSet/>
      <dgm:spPr/>
      <dgm:t>
        <a:bodyPr/>
        <a:lstStyle/>
        <a:p>
          <a:endParaRPr lang="es-MX"/>
        </a:p>
      </dgm:t>
    </dgm:pt>
    <dgm:pt modelId="{B32987D6-42DC-4E52-82D4-CF2B27909514}" type="sibTrans" cxnId="{0F97CBE6-9B75-4C66-A607-4FC030BE75E0}">
      <dgm:prSet/>
      <dgm:spPr/>
      <dgm:t>
        <a:bodyPr/>
        <a:lstStyle/>
        <a:p>
          <a:endParaRPr lang="es-MX"/>
        </a:p>
      </dgm:t>
    </dgm:pt>
    <dgm:pt modelId="{57DB4719-5A43-4750-8151-0435EB823FB5}">
      <dgm:prSet/>
      <dgm:spPr/>
      <dgm:t>
        <a:bodyPr/>
        <a:lstStyle/>
        <a:p>
          <a:endParaRPr lang="es-MX" dirty="0"/>
        </a:p>
      </dgm:t>
    </dgm:pt>
    <dgm:pt modelId="{F4C7ED62-0D5A-48C3-AA21-14B56100FBE5}" type="parTrans" cxnId="{3177466D-09B5-47FE-959F-D621784CB8FE}">
      <dgm:prSet/>
      <dgm:spPr/>
      <dgm:t>
        <a:bodyPr/>
        <a:lstStyle/>
        <a:p>
          <a:endParaRPr lang="es-MX"/>
        </a:p>
      </dgm:t>
    </dgm:pt>
    <dgm:pt modelId="{BDDB70B6-6DAF-4EA7-BFEE-99600624F29E}" type="sibTrans" cxnId="{3177466D-09B5-47FE-959F-D621784CB8FE}">
      <dgm:prSet/>
      <dgm:spPr/>
      <dgm:t>
        <a:bodyPr/>
        <a:lstStyle/>
        <a:p>
          <a:endParaRPr lang="es-MX"/>
        </a:p>
      </dgm:t>
    </dgm:pt>
    <dgm:pt modelId="{4F319F26-9746-40F1-A2EA-A92389BBB0D2}">
      <dgm:prSet phldrT="[Texto]"/>
      <dgm:spPr/>
      <dgm:t>
        <a:bodyPr/>
        <a:lstStyle/>
        <a:p>
          <a:endParaRPr lang="es-MX" dirty="0"/>
        </a:p>
      </dgm:t>
    </dgm:pt>
    <dgm:pt modelId="{47DA58B9-0165-4272-8ACC-88773C69BF35}" type="parTrans" cxnId="{3B3EB9F9-14E1-4A52-A0BA-37765FEE20BD}">
      <dgm:prSet/>
      <dgm:spPr/>
      <dgm:t>
        <a:bodyPr/>
        <a:lstStyle/>
        <a:p>
          <a:endParaRPr lang="es-MX"/>
        </a:p>
      </dgm:t>
    </dgm:pt>
    <dgm:pt modelId="{F1E3DA06-5831-4D2D-8F7C-A77E34E72ECC}" type="sibTrans" cxnId="{3B3EB9F9-14E1-4A52-A0BA-37765FEE20BD}">
      <dgm:prSet/>
      <dgm:spPr/>
      <dgm:t>
        <a:bodyPr/>
        <a:lstStyle/>
        <a:p>
          <a:endParaRPr lang="es-MX"/>
        </a:p>
      </dgm:t>
    </dgm:pt>
    <dgm:pt modelId="{15D1782B-1FEB-4589-93E7-952713608B1D}">
      <dgm:prSet custT="1"/>
      <dgm:spPr/>
      <dgm:t>
        <a:bodyPr/>
        <a:lstStyle/>
        <a:p>
          <a:pPr indent="0" algn="just">
            <a:buNone/>
          </a:pPr>
          <a:r>
            <a:rPr lang="es-MX" sz="1200" b="1" dirty="0" smtClean="0">
              <a:latin typeface="Arial" pitchFamily="34" charset="0"/>
              <a:cs typeface="Arial" pitchFamily="34" charset="0"/>
            </a:rPr>
            <a:t>Sin acceso a un producto de crédito tradicional adecuado a sus necesidades.</a:t>
          </a:r>
          <a:endParaRPr lang="es-MX" sz="1200" b="1" dirty="0">
            <a:latin typeface="Arial" pitchFamily="34" charset="0"/>
            <a:cs typeface="Arial" pitchFamily="34" charset="0"/>
          </a:endParaRPr>
        </a:p>
      </dgm:t>
    </dgm:pt>
    <dgm:pt modelId="{CF3A5F0F-CF3D-44C8-A773-DB713E5884F5}" type="parTrans" cxnId="{CB3CB6AF-9A7F-49BC-82B5-8AD2DADC23C0}">
      <dgm:prSet/>
      <dgm:spPr/>
      <dgm:t>
        <a:bodyPr/>
        <a:lstStyle/>
        <a:p>
          <a:endParaRPr lang="es-MX"/>
        </a:p>
      </dgm:t>
    </dgm:pt>
    <dgm:pt modelId="{C034D147-4348-4E29-9854-010E1C32257E}" type="sibTrans" cxnId="{CB3CB6AF-9A7F-49BC-82B5-8AD2DADC23C0}">
      <dgm:prSet/>
      <dgm:spPr/>
      <dgm:t>
        <a:bodyPr/>
        <a:lstStyle/>
        <a:p>
          <a:endParaRPr lang="es-MX"/>
        </a:p>
      </dgm:t>
    </dgm:pt>
    <dgm:pt modelId="{889D716D-AF64-4832-B7A4-3EA3160C0C8E}">
      <dgm:prSet custT="1"/>
      <dgm:spPr/>
      <dgm:t>
        <a:bodyPr/>
        <a:lstStyle/>
        <a:p>
          <a:r>
            <a:rPr lang="es-MX" sz="1200" b="1" dirty="0" smtClean="0">
              <a:latin typeface="Arial" pitchFamily="34" charset="0"/>
              <a:cs typeface="Arial" pitchFamily="34" charset="0"/>
            </a:rPr>
            <a:t>Inciden en la competitividad sectorial.</a:t>
          </a:r>
          <a:endParaRPr lang="es-MX" sz="1200" b="1" dirty="0">
            <a:latin typeface="Arial" pitchFamily="34" charset="0"/>
            <a:cs typeface="Arial" pitchFamily="34" charset="0"/>
          </a:endParaRPr>
        </a:p>
      </dgm:t>
    </dgm:pt>
    <dgm:pt modelId="{3FE76FC9-CFA8-41F1-A6F1-0545CF3697CE}" type="parTrans" cxnId="{E10DC4FC-F2E7-4395-A6B3-2D907920EDC9}">
      <dgm:prSet/>
      <dgm:spPr/>
      <dgm:t>
        <a:bodyPr/>
        <a:lstStyle/>
        <a:p>
          <a:endParaRPr lang="es-MX"/>
        </a:p>
      </dgm:t>
    </dgm:pt>
    <dgm:pt modelId="{189CA220-0F1A-4954-A002-7B053614D0C7}" type="sibTrans" cxnId="{E10DC4FC-F2E7-4395-A6B3-2D907920EDC9}">
      <dgm:prSet/>
      <dgm:spPr/>
      <dgm:t>
        <a:bodyPr/>
        <a:lstStyle/>
        <a:p>
          <a:endParaRPr lang="es-MX"/>
        </a:p>
      </dgm:t>
    </dgm:pt>
    <dgm:pt modelId="{1F6FFF83-8A46-4D2E-8CCA-C551BABF2739}">
      <dgm:prSet custT="1"/>
      <dgm:spPr/>
      <dgm:t>
        <a:bodyPr/>
        <a:lstStyle/>
        <a:p>
          <a:r>
            <a:rPr lang="es-MX" sz="1200" b="1" dirty="0" smtClean="0">
              <a:latin typeface="Arial" pitchFamily="34" charset="0"/>
              <a:cs typeface="Arial" pitchFamily="34" charset="0"/>
            </a:rPr>
            <a:t>Detonadores de Inversión del Sector Privado</a:t>
          </a:r>
          <a:endParaRPr lang="es-MX" sz="1200" b="1" dirty="0">
            <a:latin typeface="Arial" pitchFamily="34" charset="0"/>
            <a:cs typeface="Arial" pitchFamily="34" charset="0"/>
          </a:endParaRPr>
        </a:p>
      </dgm:t>
    </dgm:pt>
    <dgm:pt modelId="{30310E1E-1C0E-4043-861A-1571D9DADA13}" type="parTrans" cxnId="{F3E69119-E331-44C8-A063-177FBCEAAA13}">
      <dgm:prSet/>
      <dgm:spPr/>
      <dgm:t>
        <a:bodyPr/>
        <a:lstStyle/>
        <a:p>
          <a:endParaRPr lang="es-MX"/>
        </a:p>
      </dgm:t>
    </dgm:pt>
    <dgm:pt modelId="{15DE6D5E-3FE1-4CD7-9C5B-6103BB456A71}" type="sibTrans" cxnId="{F3E69119-E331-44C8-A063-177FBCEAAA13}">
      <dgm:prSet/>
      <dgm:spPr/>
      <dgm:t>
        <a:bodyPr/>
        <a:lstStyle/>
        <a:p>
          <a:endParaRPr lang="es-MX"/>
        </a:p>
      </dgm:t>
    </dgm:pt>
    <dgm:pt modelId="{019EE57B-E59D-4261-9C0C-5B89030C3E94}" type="pres">
      <dgm:prSet presAssocID="{A38BBB05-BDDC-4B2C-AA36-EC0C9C36B4AB}" presName="Name0" presStyleCnt="0">
        <dgm:presLayoutVars>
          <dgm:dir/>
          <dgm:animLvl val="lvl"/>
          <dgm:resizeHandles val="exact"/>
        </dgm:presLayoutVars>
      </dgm:prSet>
      <dgm:spPr/>
      <dgm:t>
        <a:bodyPr/>
        <a:lstStyle/>
        <a:p>
          <a:endParaRPr lang="es-MX"/>
        </a:p>
      </dgm:t>
    </dgm:pt>
    <dgm:pt modelId="{66B67D17-6296-4AA2-A6F1-AA178225D71C}" type="pres">
      <dgm:prSet presAssocID="{851ACAD2-A0BA-4709-A99A-52C7DC4E16D4}" presName="linNode" presStyleCnt="0"/>
      <dgm:spPr/>
    </dgm:pt>
    <dgm:pt modelId="{11BAF71B-AF50-4E8A-917F-220836AD71D7}" type="pres">
      <dgm:prSet presAssocID="{851ACAD2-A0BA-4709-A99A-52C7DC4E16D4}" presName="parentText" presStyleLbl="node1" presStyleIdx="0" presStyleCnt="6" custScaleX="37512" custLinFactNeighborX="-17575">
        <dgm:presLayoutVars>
          <dgm:chMax val="1"/>
          <dgm:bulletEnabled val="1"/>
        </dgm:presLayoutVars>
      </dgm:prSet>
      <dgm:spPr/>
      <dgm:t>
        <a:bodyPr/>
        <a:lstStyle/>
        <a:p>
          <a:endParaRPr lang="es-MX"/>
        </a:p>
      </dgm:t>
    </dgm:pt>
    <dgm:pt modelId="{06905AFB-4A85-494D-939B-EFD8906D1FDD}" type="pres">
      <dgm:prSet presAssocID="{851ACAD2-A0BA-4709-A99A-52C7DC4E16D4}" presName="descendantText" presStyleLbl="alignAccFollowNode1" presStyleIdx="0" presStyleCnt="6" custScaleX="130655">
        <dgm:presLayoutVars>
          <dgm:bulletEnabled val="1"/>
        </dgm:presLayoutVars>
      </dgm:prSet>
      <dgm:spPr/>
      <dgm:t>
        <a:bodyPr/>
        <a:lstStyle/>
        <a:p>
          <a:endParaRPr lang="es-MX"/>
        </a:p>
      </dgm:t>
    </dgm:pt>
    <dgm:pt modelId="{EC4E6C51-38E9-4116-A192-A8B50AA73A58}" type="pres">
      <dgm:prSet presAssocID="{14C115EC-CCE2-4547-94F8-6D0DA70D0678}" presName="sp" presStyleCnt="0"/>
      <dgm:spPr/>
    </dgm:pt>
    <dgm:pt modelId="{267FC15D-CDA4-4E0F-A4FA-7F2DB2609A72}" type="pres">
      <dgm:prSet presAssocID="{646908C9-0622-4EF2-8A56-CC77F20AAB43}" presName="linNode" presStyleCnt="0"/>
      <dgm:spPr/>
    </dgm:pt>
    <dgm:pt modelId="{3D0C02EA-DA80-416E-B1B7-C119087DBED5}" type="pres">
      <dgm:prSet presAssocID="{646908C9-0622-4EF2-8A56-CC77F20AAB43}" presName="parentText" presStyleLbl="node1" presStyleIdx="1" presStyleCnt="6" custScaleX="37512" custLinFactNeighborX="-17575">
        <dgm:presLayoutVars>
          <dgm:chMax val="1"/>
          <dgm:bulletEnabled val="1"/>
        </dgm:presLayoutVars>
      </dgm:prSet>
      <dgm:spPr/>
      <dgm:t>
        <a:bodyPr/>
        <a:lstStyle/>
        <a:p>
          <a:endParaRPr lang="es-MX"/>
        </a:p>
      </dgm:t>
    </dgm:pt>
    <dgm:pt modelId="{1E1ACD3C-609E-4525-968B-96F4F02BAD3C}" type="pres">
      <dgm:prSet presAssocID="{646908C9-0622-4EF2-8A56-CC77F20AAB43}" presName="descendantText" presStyleLbl="alignAccFollowNode1" presStyleIdx="1" presStyleCnt="6" custScaleX="130655">
        <dgm:presLayoutVars>
          <dgm:bulletEnabled val="1"/>
        </dgm:presLayoutVars>
      </dgm:prSet>
      <dgm:spPr/>
      <dgm:t>
        <a:bodyPr/>
        <a:lstStyle/>
        <a:p>
          <a:endParaRPr lang="es-MX"/>
        </a:p>
      </dgm:t>
    </dgm:pt>
    <dgm:pt modelId="{A5A60437-3A84-47CB-ACAD-494CB978DDC8}" type="pres">
      <dgm:prSet presAssocID="{0D3EB870-F212-4D9A-B008-49DB8FB2F21C}" presName="sp" presStyleCnt="0"/>
      <dgm:spPr/>
    </dgm:pt>
    <dgm:pt modelId="{CFE6A491-F30B-4F2B-A2B3-C3184C937C49}" type="pres">
      <dgm:prSet presAssocID="{50DEFED2-AE9B-481E-A3B6-5828684A3DC8}" presName="linNode" presStyleCnt="0"/>
      <dgm:spPr/>
    </dgm:pt>
    <dgm:pt modelId="{9641033D-FDCE-40C0-B8E3-B66E2E91F8A9}" type="pres">
      <dgm:prSet presAssocID="{50DEFED2-AE9B-481E-A3B6-5828684A3DC8}" presName="parentText" presStyleLbl="node1" presStyleIdx="2" presStyleCnt="6" custScaleX="37512" custLinFactNeighborX="-17575">
        <dgm:presLayoutVars>
          <dgm:chMax val="1"/>
          <dgm:bulletEnabled val="1"/>
        </dgm:presLayoutVars>
      </dgm:prSet>
      <dgm:spPr/>
      <dgm:t>
        <a:bodyPr/>
        <a:lstStyle/>
        <a:p>
          <a:endParaRPr lang="es-MX"/>
        </a:p>
      </dgm:t>
    </dgm:pt>
    <dgm:pt modelId="{C423A6B5-1339-4E09-BF4B-4A099FA932FB}" type="pres">
      <dgm:prSet presAssocID="{50DEFED2-AE9B-481E-A3B6-5828684A3DC8}" presName="descendantText" presStyleLbl="alignAccFollowNode1" presStyleIdx="2" presStyleCnt="6" custScaleX="130655">
        <dgm:presLayoutVars>
          <dgm:bulletEnabled val="1"/>
        </dgm:presLayoutVars>
      </dgm:prSet>
      <dgm:spPr/>
      <dgm:t>
        <a:bodyPr/>
        <a:lstStyle/>
        <a:p>
          <a:endParaRPr lang="es-MX"/>
        </a:p>
      </dgm:t>
    </dgm:pt>
    <dgm:pt modelId="{A990C9F1-77B4-484B-AA4B-AEF08FD46740}" type="pres">
      <dgm:prSet presAssocID="{E9BFDF6C-666A-4EC6-B3D4-E6BEE7C3CC16}" presName="sp" presStyleCnt="0"/>
      <dgm:spPr/>
    </dgm:pt>
    <dgm:pt modelId="{872E6AEA-7F8C-4654-A04B-46C19B044DD6}" type="pres">
      <dgm:prSet presAssocID="{B9B2DD51-CBA1-41AE-9D02-FA571574780C}" presName="linNode" presStyleCnt="0"/>
      <dgm:spPr/>
    </dgm:pt>
    <dgm:pt modelId="{3BA3BF05-45C9-432B-9251-E36AC560D01F}" type="pres">
      <dgm:prSet presAssocID="{B9B2DD51-CBA1-41AE-9D02-FA571574780C}" presName="parentText" presStyleLbl="node1" presStyleIdx="3" presStyleCnt="6" custScaleX="37512" custLinFactNeighborX="-17575">
        <dgm:presLayoutVars>
          <dgm:chMax val="1"/>
          <dgm:bulletEnabled val="1"/>
        </dgm:presLayoutVars>
      </dgm:prSet>
      <dgm:spPr/>
      <dgm:t>
        <a:bodyPr/>
        <a:lstStyle/>
        <a:p>
          <a:endParaRPr lang="es-MX"/>
        </a:p>
      </dgm:t>
    </dgm:pt>
    <dgm:pt modelId="{DEB5ABD2-C394-41BB-8025-81793A650026}" type="pres">
      <dgm:prSet presAssocID="{B9B2DD51-CBA1-41AE-9D02-FA571574780C}" presName="descendantText" presStyleLbl="alignAccFollowNode1" presStyleIdx="3" presStyleCnt="6" custScaleX="130655">
        <dgm:presLayoutVars>
          <dgm:bulletEnabled val="1"/>
        </dgm:presLayoutVars>
      </dgm:prSet>
      <dgm:spPr/>
      <dgm:t>
        <a:bodyPr/>
        <a:lstStyle/>
        <a:p>
          <a:endParaRPr lang="es-MX"/>
        </a:p>
      </dgm:t>
    </dgm:pt>
    <dgm:pt modelId="{B8C15E26-F5D5-4AEB-80D9-BBD7983AD6B4}" type="pres">
      <dgm:prSet presAssocID="{B32987D6-42DC-4E52-82D4-CF2B27909514}" presName="sp" presStyleCnt="0"/>
      <dgm:spPr/>
    </dgm:pt>
    <dgm:pt modelId="{4C6E5980-E4D7-491C-B4D0-F5457E3447FC}" type="pres">
      <dgm:prSet presAssocID="{57DB4719-5A43-4750-8151-0435EB823FB5}" presName="linNode" presStyleCnt="0"/>
      <dgm:spPr/>
    </dgm:pt>
    <dgm:pt modelId="{D03E4E6C-1F14-4828-881E-D36E9D073042}" type="pres">
      <dgm:prSet presAssocID="{57DB4719-5A43-4750-8151-0435EB823FB5}" presName="parentText" presStyleLbl="node1" presStyleIdx="4" presStyleCnt="6" custScaleX="37512" custLinFactNeighborX="-17575">
        <dgm:presLayoutVars>
          <dgm:chMax val="1"/>
          <dgm:bulletEnabled val="1"/>
        </dgm:presLayoutVars>
      </dgm:prSet>
      <dgm:spPr/>
      <dgm:t>
        <a:bodyPr/>
        <a:lstStyle/>
        <a:p>
          <a:endParaRPr lang="es-MX"/>
        </a:p>
      </dgm:t>
    </dgm:pt>
    <dgm:pt modelId="{7E879A7C-A269-49AD-BE80-53D9A58D7645}" type="pres">
      <dgm:prSet presAssocID="{57DB4719-5A43-4750-8151-0435EB823FB5}" presName="descendantText" presStyleLbl="alignAccFollowNode1" presStyleIdx="4" presStyleCnt="6" custScaleX="130655">
        <dgm:presLayoutVars>
          <dgm:bulletEnabled val="1"/>
        </dgm:presLayoutVars>
      </dgm:prSet>
      <dgm:spPr/>
      <dgm:t>
        <a:bodyPr/>
        <a:lstStyle/>
        <a:p>
          <a:endParaRPr lang="es-MX"/>
        </a:p>
      </dgm:t>
    </dgm:pt>
    <dgm:pt modelId="{93B011B3-E134-4F93-9541-A02B4EFFC4A6}" type="pres">
      <dgm:prSet presAssocID="{BDDB70B6-6DAF-4EA7-BFEE-99600624F29E}" presName="sp" presStyleCnt="0"/>
      <dgm:spPr/>
    </dgm:pt>
    <dgm:pt modelId="{9A91DC92-944D-4757-8B44-A406DDB1B611}" type="pres">
      <dgm:prSet presAssocID="{4F319F26-9746-40F1-A2EA-A92389BBB0D2}" presName="linNode" presStyleCnt="0"/>
      <dgm:spPr/>
    </dgm:pt>
    <dgm:pt modelId="{B73BDDF2-F030-4955-ACFB-B0238D78A198}" type="pres">
      <dgm:prSet presAssocID="{4F319F26-9746-40F1-A2EA-A92389BBB0D2}" presName="parentText" presStyleLbl="node1" presStyleIdx="5" presStyleCnt="6" custScaleX="37512" custLinFactNeighborX="-17575">
        <dgm:presLayoutVars>
          <dgm:chMax val="1"/>
          <dgm:bulletEnabled val="1"/>
        </dgm:presLayoutVars>
      </dgm:prSet>
      <dgm:spPr/>
      <dgm:t>
        <a:bodyPr/>
        <a:lstStyle/>
        <a:p>
          <a:endParaRPr lang="es-MX"/>
        </a:p>
      </dgm:t>
    </dgm:pt>
    <dgm:pt modelId="{3495CA57-3134-4ABF-AA04-859CD3B44169}" type="pres">
      <dgm:prSet presAssocID="{4F319F26-9746-40F1-A2EA-A92389BBB0D2}" presName="descendantText" presStyleLbl="alignAccFollowNode1" presStyleIdx="5" presStyleCnt="6" custScaleX="130655" custScaleY="110612" custLinFactNeighborX="-2225" custLinFactNeighborY="-4973">
        <dgm:presLayoutVars>
          <dgm:bulletEnabled val="1"/>
        </dgm:presLayoutVars>
      </dgm:prSet>
      <dgm:spPr/>
      <dgm:t>
        <a:bodyPr/>
        <a:lstStyle/>
        <a:p>
          <a:endParaRPr lang="es-MX"/>
        </a:p>
      </dgm:t>
    </dgm:pt>
  </dgm:ptLst>
  <dgm:cxnLst>
    <dgm:cxn modelId="{CB3CB6AF-9A7F-49BC-82B5-8AD2DADC23C0}" srcId="{4F319F26-9746-40F1-A2EA-A92389BBB0D2}" destId="{15D1782B-1FEB-4589-93E7-952713608B1D}" srcOrd="0" destOrd="0" parTransId="{CF3A5F0F-CF3D-44C8-A773-DB713E5884F5}" sibTransId="{C034D147-4348-4E29-9854-010E1C32257E}"/>
    <dgm:cxn modelId="{500FA00C-669C-4778-95BC-C48166068E58}" srcId="{50DEFED2-AE9B-481E-A3B6-5828684A3DC8}" destId="{9EC70A25-DEA5-44B3-925B-4DF003E8342E}" srcOrd="0" destOrd="0" parTransId="{59A439B1-BC32-4023-A474-F8AD7C8C5935}" sibTransId="{0F7F14D2-4D70-4B55-83C7-6A4CA7683165}"/>
    <dgm:cxn modelId="{A3144FEB-1468-4B75-ACBE-BCF7F325D4FF}" type="presOf" srcId="{50DEFED2-AE9B-481E-A3B6-5828684A3DC8}" destId="{9641033D-FDCE-40C0-B8E3-B66E2E91F8A9}" srcOrd="0" destOrd="0" presId="urn:microsoft.com/office/officeart/2005/8/layout/vList5"/>
    <dgm:cxn modelId="{C2832A7A-E5A8-424B-8253-F6859A360C2F}" srcId="{851ACAD2-A0BA-4709-A99A-52C7DC4E16D4}" destId="{1CE0AE86-DA32-4488-871A-532F3AC5E42C}" srcOrd="0" destOrd="0" parTransId="{A9E3EE5F-8B70-49E5-A91E-C19CCFFDC532}" sibTransId="{B5304E5F-89C8-4435-908D-439027094012}"/>
    <dgm:cxn modelId="{F1C54C4C-D671-41D2-88B4-D2C708F03450}" type="presOf" srcId="{DF470013-8700-4F6E-B573-618C7CF1ECF2}" destId="{1E1ACD3C-609E-4525-968B-96F4F02BAD3C}" srcOrd="0" destOrd="0" presId="urn:microsoft.com/office/officeart/2005/8/layout/vList5"/>
    <dgm:cxn modelId="{6EA3DFFC-F66F-4DBC-AB28-8F55E0691DC2}" srcId="{A38BBB05-BDDC-4B2C-AA36-EC0C9C36B4AB}" destId="{851ACAD2-A0BA-4709-A99A-52C7DC4E16D4}" srcOrd="0" destOrd="0" parTransId="{25B6A395-7FBE-464D-8836-1DAEA920BFE5}" sibTransId="{14C115EC-CCE2-4547-94F8-6D0DA70D0678}"/>
    <dgm:cxn modelId="{458336C3-A115-4865-9AAA-BCDE474A3849}" type="presOf" srcId="{4F319F26-9746-40F1-A2EA-A92389BBB0D2}" destId="{B73BDDF2-F030-4955-ACFB-B0238D78A198}" srcOrd="0" destOrd="0" presId="urn:microsoft.com/office/officeart/2005/8/layout/vList5"/>
    <dgm:cxn modelId="{3B3EB9F9-14E1-4A52-A0BA-37765FEE20BD}" srcId="{A38BBB05-BDDC-4B2C-AA36-EC0C9C36B4AB}" destId="{4F319F26-9746-40F1-A2EA-A92389BBB0D2}" srcOrd="5" destOrd="0" parTransId="{47DA58B9-0165-4272-8ACC-88773C69BF35}" sibTransId="{F1E3DA06-5831-4D2D-8F7C-A77E34E72ECC}"/>
    <dgm:cxn modelId="{F3E69119-E331-44C8-A063-177FBCEAAA13}" srcId="{57DB4719-5A43-4750-8151-0435EB823FB5}" destId="{1F6FFF83-8A46-4D2E-8CCA-C551BABF2739}" srcOrd="0" destOrd="0" parTransId="{30310E1E-1C0E-4043-861A-1571D9DADA13}" sibTransId="{15DE6D5E-3FE1-4CD7-9C5B-6103BB456A71}"/>
    <dgm:cxn modelId="{B99ACEDC-DBFB-4CE1-8E24-8C14BADC0C4A}" type="presOf" srcId="{889D716D-AF64-4832-B7A4-3EA3160C0C8E}" destId="{DEB5ABD2-C394-41BB-8025-81793A650026}" srcOrd="0" destOrd="0" presId="urn:microsoft.com/office/officeart/2005/8/layout/vList5"/>
    <dgm:cxn modelId="{3ADB391D-C2BB-423F-9260-58C93697DD44}" type="presOf" srcId="{15D1782B-1FEB-4589-93E7-952713608B1D}" destId="{3495CA57-3134-4ABF-AA04-859CD3B44169}" srcOrd="0" destOrd="0" presId="urn:microsoft.com/office/officeart/2005/8/layout/vList5"/>
    <dgm:cxn modelId="{F59C6913-3D18-49AD-91FD-4E4D2E3CDE96}" srcId="{646908C9-0622-4EF2-8A56-CC77F20AAB43}" destId="{DF470013-8700-4F6E-B573-618C7CF1ECF2}" srcOrd="0" destOrd="0" parTransId="{8388D8C4-420A-4F51-B3BC-578BE2E2F80D}" sibTransId="{3C3C05DB-72F2-4B82-8746-684E99610B1A}"/>
    <dgm:cxn modelId="{FF363ACC-09BC-4BEF-A79B-BE7AE6D301DF}" type="presOf" srcId="{1CE0AE86-DA32-4488-871A-532F3AC5E42C}" destId="{06905AFB-4A85-494D-939B-EFD8906D1FDD}" srcOrd="0" destOrd="0" presId="urn:microsoft.com/office/officeart/2005/8/layout/vList5"/>
    <dgm:cxn modelId="{E10DC4FC-F2E7-4395-A6B3-2D907920EDC9}" srcId="{B9B2DD51-CBA1-41AE-9D02-FA571574780C}" destId="{889D716D-AF64-4832-B7A4-3EA3160C0C8E}" srcOrd="0" destOrd="0" parTransId="{3FE76FC9-CFA8-41F1-A6F1-0545CF3697CE}" sibTransId="{189CA220-0F1A-4954-A002-7B053614D0C7}"/>
    <dgm:cxn modelId="{F4CF8360-E05C-4CF4-88DA-B7E7C2F0BB7C}" srcId="{A38BBB05-BDDC-4B2C-AA36-EC0C9C36B4AB}" destId="{50DEFED2-AE9B-481E-A3B6-5828684A3DC8}" srcOrd="2" destOrd="0" parTransId="{57C13300-16CD-405C-9876-A8F06D4C1C80}" sibTransId="{E9BFDF6C-666A-4EC6-B3D4-E6BEE7C3CC16}"/>
    <dgm:cxn modelId="{378D8708-4B32-44F1-AAF6-832B5622C90A}" type="presOf" srcId="{851ACAD2-A0BA-4709-A99A-52C7DC4E16D4}" destId="{11BAF71B-AF50-4E8A-917F-220836AD71D7}" srcOrd="0" destOrd="0" presId="urn:microsoft.com/office/officeart/2005/8/layout/vList5"/>
    <dgm:cxn modelId="{BE6E2408-E945-4263-8916-99B6783707E5}" type="presOf" srcId="{646908C9-0622-4EF2-8A56-CC77F20AAB43}" destId="{3D0C02EA-DA80-416E-B1B7-C119087DBED5}" srcOrd="0" destOrd="0" presId="urn:microsoft.com/office/officeart/2005/8/layout/vList5"/>
    <dgm:cxn modelId="{996CB7F1-06E3-4B66-9EB2-26643ABF82D3}" type="presOf" srcId="{9EC70A25-DEA5-44B3-925B-4DF003E8342E}" destId="{C423A6B5-1339-4E09-BF4B-4A099FA932FB}" srcOrd="0" destOrd="0" presId="urn:microsoft.com/office/officeart/2005/8/layout/vList5"/>
    <dgm:cxn modelId="{0F97CBE6-9B75-4C66-A607-4FC030BE75E0}" srcId="{A38BBB05-BDDC-4B2C-AA36-EC0C9C36B4AB}" destId="{B9B2DD51-CBA1-41AE-9D02-FA571574780C}" srcOrd="3" destOrd="0" parTransId="{28F76386-C880-4776-98E7-A73100D08890}" sibTransId="{B32987D6-42DC-4E52-82D4-CF2B27909514}"/>
    <dgm:cxn modelId="{C7D1CCD0-3A9C-426A-BE1F-18ACBAD0B275}" type="presOf" srcId="{B9B2DD51-CBA1-41AE-9D02-FA571574780C}" destId="{3BA3BF05-45C9-432B-9251-E36AC560D01F}" srcOrd="0" destOrd="0" presId="urn:microsoft.com/office/officeart/2005/8/layout/vList5"/>
    <dgm:cxn modelId="{492FB959-DF74-45B9-B8C3-CE3D8B2D6696}" srcId="{A38BBB05-BDDC-4B2C-AA36-EC0C9C36B4AB}" destId="{646908C9-0622-4EF2-8A56-CC77F20AAB43}" srcOrd="1" destOrd="0" parTransId="{837F066A-BBAE-417E-AFB9-140391603ED2}" sibTransId="{0D3EB870-F212-4D9A-B008-49DB8FB2F21C}"/>
    <dgm:cxn modelId="{4B605D5B-8789-488C-A04D-0AFF394C991A}" type="presOf" srcId="{A38BBB05-BDDC-4B2C-AA36-EC0C9C36B4AB}" destId="{019EE57B-E59D-4261-9C0C-5B89030C3E94}" srcOrd="0" destOrd="0" presId="urn:microsoft.com/office/officeart/2005/8/layout/vList5"/>
    <dgm:cxn modelId="{D25F4DC5-C23F-44F9-B651-916530883E7A}" type="presOf" srcId="{1F6FFF83-8A46-4D2E-8CCA-C551BABF2739}" destId="{7E879A7C-A269-49AD-BE80-53D9A58D7645}" srcOrd="0" destOrd="0" presId="urn:microsoft.com/office/officeart/2005/8/layout/vList5"/>
    <dgm:cxn modelId="{E76C0E9F-55B0-4F6C-88B6-FAEDE226883A}" type="presOf" srcId="{57DB4719-5A43-4750-8151-0435EB823FB5}" destId="{D03E4E6C-1F14-4828-881E-D36E9D073042}" srcOrd="0" destOrd="0" presId="urn:microsoft.com/office/officeart/2005/8/layout/vList5"/>
    <dgm:cxn modelId="{3177466D-09B5-47FE-959F-D621784CB8FE}" srcId="{A38BBB05-BDDC-4B2C-AA36-EC0C9C36B4AB}" destId="{57DB4719-5A43-4750-8151-0435EB823FB5}" srcOrd="4" destOrd="0" parTransId="{F4C7ED62-0D5A-48C3-AA21-14B56100FBE5}" sibTransId="{BDDB70B6-6DAF-4EA7-BFEE-99600624F29E}"/>
    <dgm:cxn modelId="{0FB22020-5DCE-4D03-B0BA-36CC43930C24}" type="presParOf" srcId="{019EE57B-E59D-4261-9C0C-5B89030C3E94}" destId="{66B67D17-6296-4AA2-A6F1-AA178225D71C}" srcOrd="0" destOrd="0" presId="urn:microsoft.com/office/officeart/2005/8/layout/vList5"/>
    <dgm:cxn modelId="{DEAAA3B4-3284-473A-AA45-E7B6F16D2AEA}" type="presParOf" srcId="{66B67D17-6296-4AA2-A6F1-AA178225D71C}" destId="{11BAF71B-AF50-4E8A-917F-220836AD71D7}" srcOrd="0" destOrd="0" presId="urn:microsoft.com/office/officeart/2005/8/layout/vList5"/>
    <dgm:cxn modelId="{94DCC6FD-ACE7-4823-A0B4-92E6A55E84CC}" type="presParOf" srcId="{66B67D17-6296-4AA2-A6F1-AA178225D71C}" destId="{06905AFB-4A85-494D-939B-EFD8906D1FDD}" srcOrd="1" destOrd="0" presId="urn:microsoft.com/office/officeart/2005/8/layout/vList5"/>
    <dgm:cxn modelId="{E685B0AA-D719-450D-91D8-18C8491664BB}" type="presParOf" srcId="{019EE57B-E59D-4261-9C0C-5B89030C3E94}" destId="{EC4E6C51-38E9-4116-A192-A8B50AA73A58}" srcOrd="1" destOrd="0" presId="urn:microsoft.com/office/officeart/2005/8/layout/vList5"/>
    <dgm:cxn modelId="{3147CDA1-F232-4FB1-95C5-1B6329107C56}" type="presParOf" srcId="{019EE57B-E59D-4261-9C0C-5B89030C3E94}" destId="{267FC15D-CDA4-4E0F-A4FA-7F2DB2609A72}" srcOrd="2" destOrd="0" presId="urn:microsoft.com/office/officeart/2005/8/layout/vList5"/>
    <dgm:cxn modelId="{B2ED1C9B-305D-4701-A145-53FD30D91E67}" type="presParOf" srcId="{267FC15D-CDA4-4E0F-A4FA-7F2DB2609A72}" destId="{3D0C02EA-DA80-416E-B1B7-C119087DBED5}" srcOrd="0" destOrd="0" presId="urn:microsoft.com/office/officeart/2005/8/layout/vList5"/>
    <dgm:cxn modelId="{C46E9E8B-66D3-4CB3-BBB0-9CFFB9EF3A9F}" type="presParOf" srcId="{267FC15D-CDA4-4E0F-A4FA-7F2DB2609A72}" destId="{1E1ACD3C-609E-4525-968B-96F4F02BAD3C}" srcOrd="1" destOrd="0" presId="urn:microsoft.com/office/officeart/2005/8/layout/vList5"/>
    <dgm:cxn modelId="{586B4FA3-A060-432B-916F-532FB79C8567}" type="presParOf" srcId="{019EE57B-E59D-4261-9C0C-5B89030C3E94}" destId="{A5A60437-3A84-47CB-ACAD-494CB978DDC8}" srcOrd="3" destOrd="0" presId="urn:microsoft.com/office/officeart/2005/8/layout/vList5"/>
    <dgm:cxn modelId="{7A04F5E5-E951-4E3A-AF2C-4CCABEF8052D}" type="presParOf" srcId="{019EE57B-E59D-4261-9C0C-5B89030C3E94}" destId="{CFE6A491-F30B-4F2B-A2B3-C3184C937C49}" srcOrd="4" destOrd="0" presId="urn:microsoft.com/office/officeart/2005/8/layout/vList5"/>
    <dgm:cxn modelId="{D155353E-A406-4764-9E15-4FF4353969DE}" type="presParOf" srcId="{CFE6A491-F30B-4F2B-A2B3-C3184C937C49}" destId="{9641033D-FDCE-40C0-B8E3-B66E2E91F8A9}" srcOrd="0" destOrd="0" presId="urn:microsoft.com/office/officeart/2005/8/layout/vList5"/>
    <dgm:cxn modelId="{C5FE6A99-4C62-4B67-8F19-A8CCEDCB61CD}" type="presParOf" srcId="{CFE6A491-F30B-4F2B-A2B3-C3184C937C49}" destId="{C423A6B5-1339-4E09-BF4B-4A099FA932FB}" srcOrd="1" destOrd="0" presId="urn:microsoft.com/office/officeart/2005/8/layout/vList5"/>
    <dgm:cxn modelId="{E784EFF0-07BF-461B-8215-0F45A2B4965D}" type="presParOf" srcId="{019EE57B-E59D-4261-9C0C-5B89030C3E94}" destId="{A990C9F1-77B4-484B-AA4B-AEF08FD46740}" srcOrd="5" destOrd="0" presId="urn:microsoft.com/office/officeart/2005/8/layout/vList5"/>
    <dgm:cxn modelId="{0A62F5DA-0C5E-4964-8E02-0EF9B1776AFE}" type="presParOf" srcId="{019EE57B-E59D-4261-9C0C-5B89030C3E94}" destId="{872E6AEA-7F8C-4654-A04B-46C19B044DD6}" srcOrd="6" destOrd="0" presId="urn:microsoft.com/office/officeart/2005/8/layout/vList5"/>
    <dgm:cxn modelId="{433EF6DC-F4DD-46E6-8AC4-3373E06931B0}" type="presParOf" srcId="{872E6AEA-7F8C-4654-A04B-46C19B044DD6}" destId="{3BA3BF05-45C9-432B-9251-E36AC560D01F}" srcOrd="0" destOrd="0" presId="urn:microsoft.com/office/officeart/2005/8/layout/vList5"/>
    <dgm:cxn modelId="{CD023F76-AB32-4966-84DE-20B154953990}" type="presParOf" srcId="{872E6AEA-7F8C-4654-A04B-46C19B044DD6}" destId="{DEB5ABD2-C394-41BB-8025-81793A650026}" srcOrd="1" destOrd="0" presId="urn:microsoft.com/office/officeart/2005/8/layout/vList5"/>
    <dgm:cxn modelId="{8B7BE2AC-A21C-4E88-99E1-C2078CE1DB93}" type="presParOf" srcId="{019EE57B-E59D-4261-9C0C-5B89030C3E94}" destId="{B8C15E26-F5D5-4AEB-80D9-BBD7983AD6B4}" srcOrd="7" destOrd="0" presId="urn:microsoft.com/office/officeart/2005/8/layout/vList5"/>
    <dgm:cxn modelId="{B94C189B-0CFA-4946-AC9E-8AF324379742}" type="presParOf" srcId="{019EE57B-E59D-4261-9C0C-5B89030C3E94}" destId="{4C6E5980-E4D7-491C-B4D0-F5457E3447FC}" srcOrd="8" destOrd="0" presId="urn:microsoft.com/office/officeart/2005/8/layout/vList5"/>
    <dgm:cxn modelId="{8382E3AE-CB89-4B5D-9951-4ACD00523C25}" type="presParOf" srcId="{4C6E5980-E4D7-491C-B4D0-F5457E3447FC}" destId="{D03E4E6C-1F14-4828-881E-D36E9D073042}" srcOrd="0" destOrd="0" presId="urn:microsoft.com/office/officeart/2005/8/layout/vList5"/>
    <dgm:cxn modelId="{DCCD7E8E-CC3F-4F5B-AD8A-B3E394D9D891}" type="presParOf" srcId="{4C6E5980-E4D7-491C-B4D0-F5457E3447FC}" destId="{7E879A7C-A269-49AD-BE80-53D9A58D7645}" srcOrd="1" destOrd="0" presId="urn:microsoft.com/office/officeart/2005/8/layout/vList5"/>
    <dgm:cxn modelId="{B7EF8164-5389-4AA6-B38F-36209D8AF7B4}" type="presParOf" srcId="{019EE57B-E59D-4261-9C0C-5B89030C3E94}" destId="{93B011B3-E134-4F93-9541-A02B4EFFC4A6}" srcOrd="9" destOrd="0" presId="urn:microsoft.com/office/officeart/2005/8/layout/vList5"/>
    <dgm:cxn modelId="{C1BD4F6C-83E0-42B4-84D0-39C3E0C53040}" type="presParOf" srcId="{019EE57B-E59D-4261-9C0C-5B89030C3E94}" destId="{9A91DC92-944D-4757-8B44-A406DDB1B611}" srcOrd="10" destOrd="0" presId="urn:microsoft.com/office/officeart/2005/8/layout/vList5"/>
    <dgm:cxn modelId="{40A61E80-F004-49CD-A89F-D679A5D6CA48}" type="presParOf" srcId="{9A91DC92-944D-4757-8B44-A406DDB1B611}" destId="{B73BDDF2-F030-4955-ACFB-B0238D78A198}" srcOrd="0" destOrd="0" presId="urn:microsoft.com/office/officeart/2005/8/layout/vList5"/>
    <dgm:cxn modelId="{6C1FE97D-E47D-4E07-832F-FED650807FA3}" type="presParOf" srcId="{9A91DC92-944D-4757-8B44-A406DDB1B611}" destId="{3495CA57-3134-4ABF-AA04-859CD3B441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1D09D9-F12F-43EF-B570-ECF48EEA581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MX"/>
        </a:p>
      </dgm:t>
    </dgm:pt>
    <dgm:pt modelId="{77CBEC28-3B21-4290-86E3-B6B900468327}">
      <dgm:prSet phldrT="[Texto]"/>
      <dgm:spPr/>
      <dgm:t>
        <a:bodyPr/>
        <a:lstStyle/>
        <a:p>
          <a:r>
            <a:rPr lang="es-MX" dirty="0" smtClean="0"/>
            <a:t>Destino de financiamiento</a:t>
          </a:r>
          <a:endParaRPr lang="es-MX" dirty="0"/>
        </a:p>
      </dgm:t>
    </dgm:pt>
    <dgm:pt modelId="{7059E303-C00E-4D4C-BB2E-7D59D6A1BB37}" type="parTrans" cxnId="{982A64AE-F604-41C7-AEC2-21FED78E94FF}">
      <dgm:prSet/>
      <dgm:spPr/>
      <dgm:t>
        <a:bodyPr/>
        <a:lstStyle/>
        <a:p>
          <a:endParaRPr lang="es-MX"/>
        </a:p>
      </dgm:t>
    </dgm:pt>
    <dgm:pt modelId="{5519C3BD-6E95-43D4-A447-60C47A51439E}" type="sibTrans" cxnId="{982A64AE-F604-41C7-AEC2-21FED78E94FF}">
      <dgm:prSet/>
      <dgm:spPr/>
      <dgm:t>
        <a:bodyPr/>
        <a:lstStyle/>
        <a:p>
          <a:endParaRPr lang="es-MX"/>
        </a:p>
      </dgm:t>
    </dgm:pt>
    <dgm:pt modelId="{C96E6A47-E807-4B2A-8A90-739DE5D62792}">
      <dgm:prSet phldrT="[Texto]"/>
      <dgm:spPr/>
      <dgm:t>
        <a:bodyPr/>
        <a:lstStyle/>
        <a:p>
          <a:r>
            <a:rPr lang="es-MX" dirty="0" smtClean="0"/>
            <a:t>Monto máximo de financiamiento</a:t>
          </a:r>
          <a:endParaRPr lang="es-MX" dirty="0"/>
        </a:p>
      </dgm:t>
    </dgm:pt>
    <dgm:pt modelId="{823499E5-A9EB-4342-94C2-2665066C2C98}" type="parTrans" cxnId="{F0157155-15DF-42D7-8675-C0DD29BBD0F8}">
      <dgm:prSet/>
      <dgm:spPr/>
      <dgm:t>
        <a:bodyPr/>
        <a:lstStyle/>
        <a:p>
          <a:endParaRPr lang="es-MX"/>
        </a:p>
      </dgm:t>
    </dgm:pt>
    <dgm:pt modelId="{A1870E23-E397-4773-BDD6-75C87C00CD7C}" type="sibTrans" cxnId="{F0157155-15DF-42D7-8675-C0DD29BBD0F8}">
      <dgm:prSet/>
      <dgm:spPr/>
      <dgm:t>
        <a:bodyPr/>
        <a:lstStyle/>
        <a:p>
          <a:endParaRPr lang="es-MX"/>
        </a:p>
      </dgm:t>
    </dgm:pt>
    <dgm:pt modelId="{B69AF595-ACAE-4537-A064-60DAC0F14F23}">
      <dgm:prSet phldrT="[Texto]"/>
      <dgm:spPr/>
      <dgm:t>
        <a:bodyPr/>
        <a:lstStyle/>
        <a:p>
          <a:r>
            <a:rPr lang="es-MX" dirty="0" smtClean="0"/>
            <a:t>Tasa de interés</a:t>
          </a:r>
          <a:endParaRPr lang="es-MX" dirty="0"/>
        </a:p>
      </dgm:t>
    </dgm:pt>
    <dgm:pt modelId="{BBED6A39-C28D-44FB-B518-E8C95ED56C9C}" type="parTrans" cxnId="{AFC7E3A5-C5DA-44FD-AC03-62199B102090}">
      <dgm:prSet/>
      <dgm:spPr/>
      <dgm:t>
        <a:bodyPr/>
        <a:lstStyle/>
        <a:p>
          <a:endParaRPr lang="es-MX"/>
        </a:p>
      </dgm:t>
    </dgm:pt>
    <dgm:pt modelId="{BA73933E-AADB-4BC6-B776-D63B72A9A9AA}" type="sibTrans" cxnId="{AFC7E3A5-C5DA-44FD-AC03-62199B102090}">
      <dgm:prSet/>
      <dgm:spPr/>
      <dgm:t>
        <a:bodyPr/>
        <a:lstStyle/>
        <a:p>
          <a:endParaRPr lang="es-MX"/>
        </a:p>
      </dgm:t>
    </dgm:pt>
    <dgm:pt modelId="{35B35DB9-F312-46F9-A19C-B3593B7E9349}">
      <dgm:prSet/>
      <dgm:spPr/>
      <dgm:t>
        <a:bodyPr/>
        <a:lstStyle/>
        <a:p>
          <a:r>
            <a:rPr lang="es-MX" dirty="0" smtClean="0"/>
            <a:t>Descuento por pronto pago</a:t>
          </a:r>
          <a:endParaRPr lang="es-MX" dirty="0"/>
        </a:p>
      </dgm:t>
    </dgm:pt>
    <dgm:pt modelId="{25BE4936-65FA-44EC-B4BF-5E9540E95FE5}" type="parTrans" cxnId="{33AC76EF-1DC7-49AE-B143-052856C92490}">
      <dgm:prSet/>
      <dgm:spPr/>
      <dgm:t>
        <a:bodyPr/>
        <a:lstStyle/>
        <a:p>
          <a:endParaRPr lang="es-MX"/>
        </a:p>
      </dgm:t>
    </dgm:pt>
    <dgm:pt modelId="{42898F5C-D1EE-494B-9B33-225C396EC8DE}" type="sibTrans" cxnId="{33AC76EF-1DC7-49AE-B143-052856C92490}">
      <dgm:prSet/>
      <dgm:spPr/>
      <dgm:t>
        <a:bodyPr/>
        <a:lstStyle/>
        <a:p>
          <a:endParaRPr lang="es-MX"/>
        </a:p>
      </dgm:t>
    </dgm:pt>
    <dgm:pt modelId="{F58620D3-CFFE-45CF-B9F3-A0C3CC40B42F}">
      <dgm:prSet custT="1"/>
      <dgm:spPr/>
      <dgm:t>
        <a:bodyPr/>
        <a:lstStyle/>
        <a:p>
          <a:r>
            <a:rPr lang="es-MX" sz="1100" dirty="0" smtClean="0"/>
            <a:t>6 puntos de descuento sobre la tasa de interés ordinaria.</a:t>
          </a:r>
          <a:endParaRPr lang="es-MX" sz="1100" dirty="0"/>
        </a:p>
      </dgm:t>
    </dgm:pt>
    <dgm:pt modelId="{27F8E543-C481-4FB6-B4AC-5E2825CF4C63}" type="parTrans" cxnId="{569B2225-0D86-44BD-B622-8383CB7CA85F}">
      <dgm:prSet/>
      <dgm:spPr/>
      <dgm:t>
        <a:bodyPr/>
        <a:lstStyle/>
        <a:p>
          <a:endParaRPr lang="es-MX"/>
        </a:p>
      </dgm:t>
    </dgm:pt>
    <dgm:pt modelId="{4FA8C201-50B0-48C2-A68B-6920448A7115}" type="sibTrans" cxnId="{569B2225-0D86-44BD-B622-8383CB7CA85F}">
      <dgm:prSet/>
      <dgm:spPr/>
      <dgm:t>
        <a:bodyPr/>
        <a:lstStyle/>
        <a:p>
          <a:endParaRPr lang="es-MX"/>
        </a:p>
      </dgm:t>
    </dgm:pt>
    <dgm:pt modelId="{6440B1C4-739C-4830-BD9B-3AB40F1EB93E}">
      <dgm:prSet/>
      <dgm:spPr/>
      <dgm:t>
        <a:bodyPr/>
        <a:lstStyle/>
        <a:p>
          <a:r>
            <a:rPr lang="es-MX" dirty="0" smtClean="0"/>
            <a:t>Plazo</a:t>
          </a:r>
          <a:endParaRPr lang="es-MX" dirty="0"/>
        </a:p>
      </dgm:t>
    </dgm:pt>
    <dgm:pt modelId="{F6021824-9747-4EFC-9A0E-B154ADCD963C}" type="parTrans" cxnId="{10FD0771-C54B-4D57-8A72-FE4D4E441981}">
      <dgm:prSet/>
      <dgm:spPr/>
      <dgm:t>
        <a:bodyPr/>
        <a:lstStyle/>
        <a:p>
          <a:endParaRPr lang="es-MX"/>
        </a:p>
      </dgm:t>
    </dgm:pt>
    <dgm:pt modelId="{41186D2C-CACD-4576-8F5E-2949EE565540}" type="sibTrans" cxnId="{10FD0771-C54B-4D57-8A72-FE4D4E441981}">
      <dgm:prSet/>
      <dgm:spPr/>
      <dgm:t>
        <a:bodyPr/>
        <a:lstStyle/>
        <a:p>
          <a:endParaRPr lang="es-MX"/>
        </a:p>
      </dgm:t>
    </dgm:pt>
    <dgm:pt modelId="{7B817888-D79F-4930-BAFA-85B8DEC1AAD6}">
      <dgm:prSet custT="1"/>
      <dgm:spPr/>
      <dgm:t>
        <a:bodyPr/>
        <a:lstStyle/>
        <a:p>
          <a:r>
            <a:rPr lang="es-MX" sz="1100" dirty="0" smtClean="0"/>
            <a:t>Hasta 48 meses.</a:t>
          </a:r>
          <a:endParaRPr lang="es-MX" sz="1100" dirty="0"/>
        </a:p>
      </dgm:t>
    </dgm:pt>
    <dgm:pt modelId="{C1B2115A-6658-4272-B931-8071277F00C7}" type="parTrans" cxnId="{CE52FE36-6A13-4E35-8DEE-D461A3287D40}">
      <dgm:prSet/>
      <dgm:spPr/>
      <dgm:t>
        <a:bodyPr/>
        <a:lstStyle/>
        <a:p>
          <a:endParaRPr lang="es-MX"/>
        </a:p>
      </dgm:t>
    </dgm:pt>
    <dgm:pt modelId="{44BBF82E-D1A5-478B-B4ED-49D33DBF1D26}" type="sibTrans" cxnId="{CE52FE36-6A13-4E35-8DEE-D461A3287D40}">
      <dgm:prSet/>
      <dgm:spPr/>
      <dgm:t>
        <a:bodyPr/>
        <a:lstStyle/>
        <a:p>
          <a:endParaRPr lang="es-MX"/>
        </a:p>
      </dgm:t>
    </dgm:pt>
    <dgm:pt modelId="{4CBD74C9-5882-4BE6-9287-384BC2CE17D7}">
      <dgm:prSet/>
      <dgm:spPr/>
      <dgm:t>
        <a:bodyPr/>
        <a:lstStyle/>
        <a:p>
          <a:r>
            <a:rPr lang="es-MX" dirty="0" smtClean="0"/>
            <a:t>Comisión por apertura</a:t>
          </a:r>
          <a:endParaRPr lang="es-MX" dirty="0"/>
        </a:p>
      </dgm:t>
    </dgm:pt>
    <dgm:pt modelId="{95E036E8-1764-4789-B6CE-D0D772D5CD55}" type="parTrans" cxnId="{0FA93781-E1C6-4EBB-BC67-FD49C1AB83DF}">
      <dgm:prSet/>
      <dgm:spPr/>
      <dgm:t>
        <a:bodyPr/>
        <a:lstStyle/>
        <a:p>
          <a:endParaRPr lang="es-MX"/>
        </a:p>
      </dgm:t>
    </dgm:pt>
    <dgm:pt modelId="{0169E11B-24CA-4695-9CB4-3BA81F8DFA77}" type="sibTrans" cxnId="{0FA93781-E1C6-4EBB-BC67-FD49C1AB83DF}">
      <dgm:prSet/>
      <dgm:spPr/>
      <dgm:t>
        <a:bodyPr/>
        <a:lstStyle/>
        <a:p>
          <a:endParaRPr lang="es-MX"/>
        </a:p>
      </dgm:t>
    </dgm:pt>
    <dgm:pt modelId="{F91565B5-C2E8-4843-85CD-58D98BF6DD2F}">
      <dgm:prSet custT="1"/>
      <dgm:spPr/>
      <dgm:t>
        <a:bodyPr/>
        <a:lstStyle/>
        <a:p>
          <a:r>
            <a:rPr lang="es-MX" sz="1100" dirty="0" smtClean="0"/>
            <a:t>Hasta el 2.5% del valor total del financiamiento</a:t>
          </a:r>
          <a:endParaRPr lang="es-MX" sz="1100" dirty="0"/>
        </a:p>
      </dgm:t>
    </dgm:pt>
    <dgm:pt modelId="{94536394-DC30-4F04-89D2-193B50F50A56}" type="parTrans" cxnId="{71216C00-4E13-4094-B3FF-DFDEEE589912}">
      <dgm:prSet/>
      <dgm:spPr/>
      <dgm:t>
        <a:bodyPr/>
        <a:lstStyle/>
        <a:p>
          <a:endParaRPr lang="es-MX"/>
        </a:p>
      </dgm:t>
    </dgm:pt>
    <dgm:pt modelId="{CB897728-8C50-4E27-982C-0910FD511D23}" type="sibTrans" cxnId="{71216C00-4E13-4094-B3FF-DFDEEE589912}">
      <dgm:prSet/>
      <dgm:spPr/>
      <dgm:t>
        <a:bodyPr/>
        <a:lstStyle/>
        <a:p>
          <a:endParaRPr lang="es-MX"/>
        </a:p>
      </dgm:t>
    </dgm:pt>
    <dgm:pt modelId="{E1B4CC74-5984-401A-B57E-E65505632FD7}">
      <dgm:prSet custT="1"/>
      <dgm:spPr/>
      <dgm:t>
        <a:bodyPr/>
        <a:lstStyle/>
        <a:p>
          <a:r>
            <a:rPr lang="es-MX" sz="1100" dirty="0" smtClean="0"/>
            <a:t>Equipamiento, Infraestructura y hasta un 50% para capital de trabajo asociado al Proyectos de Inversión.</a:t>
          </a:r>
          <a:endParaRPr lang="es-MX" sz="1100" dirty="0"/>
        </a:p>
      </dgm:t>
    </dgm:pt>
    <dgm:pt modelId="{01164A8D-7BC3-4536-92D7-5F7B018B24E3}" type="parTrans" cxnId="{0AA9C116-9B1C-4267-9F07-9E7D2F47E65B}">
      <dgm:prSet/>
      <dgm:spPr/>
      <dgm:t>
        <a:bodyPr/>
        <a:lstStyle/>
        <a:p>
          <a:endParaRPr lang="es-MX"/>
        </a:p>
      </dgm:t>
    </dgm:pt>
    <dgm:pt modelId="{435AE66F-443E-47F9-8F97-9EB32ACF3D10}" type="sibTrans" cxnId="{0AA9C116-9B1C-4267-9F07-9E7D2F47E65B}">
      <dgm:prSet/>
      <dgm:spPr/>
      <dgm:t>
        <a:bodyPr/>
        <a:lstStyle/>
        <a:p>
          <a:endParaRPr lang="es-MX"/>
        </a:p>
      </dgm:t>
    </dgm:pt>
    <dgm:pt modelId="{D6A023CE-D359-4357-91E8-56D9B4448F72}">
      <dgm:prSet custT="1"/>
      <dgm:spPr/>
      <dgm:t>
        <a:bodyPr/>
        <a:lstStyle/>
        <a:p>
          <a:r>
            <a:rPr lang="es-MX" sz="1100" dirty="0" smtClean="0"/>
            <a:t>Hasta 2 millones de pesos por proyecto.</a:t>
          </a:r>
          <a:endParaRPr lang="es-MX" sz="1100" dirty="0"/>
        </a:p>
      </dgm:t>
    </dgm:pt>
    <dgm:pt modelId="{C53030B1-B1E7-414B-93C4-6115A9C45313}" type="parTrans" cxnId="{0D664173-E4DA-4346-B0B8-A04E958365F4}">
      <dgm:prSet/>
      <dgm:spPr/>
      <dgm:t>
        <a:bodyPr/>
        <a:lstStyle/>
        <a:p>
          <a:endParaRPr lang="es-MX"/>
        </a:p>
      </dgm:t>
    </dgm:pt>
    <dgm:pt modelId="{79DD4D67-E481-4E89-81D6-715CD8196F73}" type="sibTrans" cxnId="{0D664173-E4DA-4346-B0B8-A04E958365F4}">
      <dgm:prSet/>
      <dgm:spPr/>
      <dgm:t>
        <a:bodyPr/>
        <a:lstStyle/>
        <a:p>
          <a:endParaRPr lang="es-MX"/>
        </a:p>
      </dgm:t>
    </dgm:pt>
    <dgm:pt modelId="{0D63D0AE-914E-4CF3-B90F-0E6BE72D17BA}">
      <dgm:prSet custT="1"/>
      <dgm:spPr/>
      <dgm:t>
        <a:bodyPr/>
        <a:lstStyle/>
        <a:p>
          <a:r>
            <a:rPr lang="es-MX" sz="1100" dirty="0" smtClean="0"/>
            <a:t>Tasa ordinaria del 12% anual pagadera mensualmente. La tasa moratoria será de 2 veces la tasa ordinaria.</a:t>
          </a:r>
          <a:endParaRPr lang="es-MX" sz="1100" dirty="0"/>
        </a:p>
      </dgm:t>
    </dgm:pt>
    <dgm:pt modelId="{6C1A4494-B424-49E6-96E7-72B17C8D26EC}" type="parTrans" cxnId="{A17A140C-72B7-4FEE-B7DD-E37B4386D657}">
      <dgm:prSet/>
      <dgm:spPr/>
      <dgm:t>
        <a:bodyPr/>
        <a:lstStyle/>
        <a:p>
          <a:endParaRPr lang="es-MX"/>
        </a:p>
      </dgm:t>
    </dgm:pt>
    <dgm:pt modelId="{E4BEDFBB-51B3-4739-876B-05880E27F4FF}" type="sibTrans" cxnId="{A17A140C-72B7-4FEE-B7DD-E37B4386D657}">
      <dgm:prSet/>
      <dgm:spPr/>
      <dgm:t>
        <a:bodyPr/>
        <a:lstStyle/>
        <a:p>
          <a:endParaRPr lang="es-MX"/>
        </a:p>
      </dgm:t>
    </dgm:pt>
    <dgm:pt modelId="{F4AEAD98-E4A1-420D-8E6F-3F8DB6E17115}" type="pres">
      <dgm:prSet presAssocID="{E51D09D9-F12F-43EF-B570-ECF48EEA5813}" presName="linear" presStyleCnt="0">
        <dgm:presLayoutVars>
          <dgm:dir/>
          <dgm:animLvl val="lvl"/>
          <dgm:resizeHandles val="exact"/>
        </dgm:presLayoutVars>
      </dgm:prSet>
      <dgm:spPr/>
      <dgm:t>
        <a:bodyPr/>
        <a:lstStyle/>
        <a:p>
          <a:endParaRPr lang="es-MX"/>
        </a:p>
      </dgm:t>
    </dgm:pt>
    <dgm:pt modelId="{7EEB5CBD-478C-4F2D-9946-411F1B8F835F}" type="pres">
      <dgm:prSet presAssocID="{77CBEC28-3B21-4290-86E3-B6B900468327}" presName="parentLin" presStyleCnt="0"/>
      <dgm:spPr/>
    </dgm:pt>
    <dgm:pt modelId="{D7ED6D1D-4471-4BE8-AB46-12D8E51E3F4B}" type="pres">
      <dgm:prSet presAssocID="{77CBEC28-3B21-4290-86E3-B6B900468327}" presName="parentLeftMargin" presStyleLbl="node1" presStyleIdx="0" presStyleCnt="6"/>
      <dgm:spPr/>
      <dgm:t>
        <a:bodyPr/>
        <a:lstStyle/>
        <a:p>
          <a:endParaRPr lang="es-MX"/>
        </a:p>
      </dgm:t>
    </dgm:pt>
    <dgm:pt modelId="{BADA6199-6FAA-40AB-9EC1-3DBFAE57553B}" type="pres">
      <dgm:prSet presAssocID="{77CBEC28-3B21-4290-86E3-B6B900468327}" presName="parentText" presStyleLbl="node1" presStyleIdx="0" presStyleCnt="6">
        <dgm:presLayoutVars>
          <dgm:chMax val="0"/>
          <dgm:bulletEnabled val="1"/>
        </dgm:presLayoutVars>
      </dgm:prSet>
      <dgm:spPr/>
      <dgm:t>
        <a:bodyPr/>
        <a:lstStyle/>
        <a:p>
          <a:endParaRPr lang="es-MX"/>
        </a:p>
      </dgm:t>
    </dgm:pt>
    <dgm:pt modelId="{EBFF7BC7-74A4-44F8-BE87-BC6FBB6857DA}" type="pres">
      <dgm:prSet presAssocID="{77CBEC28-3B21-4290-86E3-B6B900468327}" presName="negativeSpace" presStyleCnt="0"/>
      <dgm:spPr/>
    </dgm:pt>
    <dgm:pt modelId="{32D88400-0ABD-47B2-9FC4-71732E5F858C}" type="pres">
      <dgm:prSet presAssocID="{77CBEC28-3B21-4290-86E3-B6B900468327}" presName="childText" presStyleLbl="conFgAcc1" presStyleIdx="0" presStyleCnt="6">
        <dgm:presLayoutVars>
          <dgm:bulletEnabled val="1"/>
        </dgm:presLayoutVars>
      </dgm:prSet>
      <dgm:spPr/>
      <dgm:t>
        <a:bodyPr/>
        <a:lstStyle/>
        <a:p>
          <a:endParaRPr lang="es-MX"/>
        </a:p>
      </dgm:t>
    </dgm:pt>
    <dgm:pt modelId="{11387DE9-55E2-417B-8689-D1ED77E501BA}" type="pres">
      <dgm:prSet presAssocID="{5519C3BD-6E95-43D4-A447-60C47A51439E}" presName="spaceBetweenRectangles" presStyleCnt="0"/>
      <dgm:spPr/>
    </dgm:pt>
    <dgm:pt modelId="{0FF9A600-1347-4AA4-9036-94078EC463AA}" type="pres">
      <dgm:prSet presAssocID="{C96E6A47-E807-4B2A-8A90-739DE5D62792}" presName="parentLin" presStyleCnt="0"/>
      <dgm:spPr/>
    </dgm:pt>
    <dgm:pt modelId="{22EB9232-319C-4DDD-A511-366020658000}" type="pres">
      <dgm:prSet presAssocID="{C96E6A47-E807-4B2A-8A90-739DE5D62792}" presName="parentLeftMargin" presStyleLbl="node1" presStyleIdx="0" presStyleCnt="6"/>
      <dgm:spPr/>
      <dgm:t>
        <a:bodyPr/>
        <a:lstStyle/>
        <a:p>
          <a:endParaRPr lang="es-MX"/>
        </a:p>
      </dgm:t>
    </dgm:pt>
    <dgm:pt modelId="{EBE09156-A4D9-4EC4-AC84-5227026A0C1E}" type="pres">
      <dgm:prSet presAssocID="{C96E6A47-E807-4B2A-8A90-739DE5D62792}" presName="parentText" presStyleLbl="node1" presStyleIdx="1" presStyleCnt="6">
        <dgm:presLayoutVars>
          <dgm:chMax val="0"/>
          <dgm:bulletEnabled val="1"/>
        </dgm:presLayoutVars>
      </dgm:prSet>
      <dgm:spPr/>
      <dgm:t>
        <a:bodyPr/>
        <a:lstStyle/>
        <a:p>
          <a:endParaRPr lang="es-MX"/>
        </a:p>
      </dgm:t>
    </dgm:pt>
    <dgm:pt modelId="{8966FA4B-5E9F-45D6-BCF1-654F49144978}" type="pres">
      <dgm:prSet presAssocID="{C96E6A47-E807-4B2A-8A90-739DE5D62792}" presName="negativeSpace" presStyleCnt="0"/>
      <dgm:spPr/>
    </dgm:pt>
    <dgm:pt modelId="{06EA667F-A6B1-4194-A452-7037AF26405B}" type="pres">
      <dgm:prSet presAssocID="{C96E6A47-E807-4B2A-8A90-739DE5D62792}" presName="childText" presStyleLbl="conFgAcc1" presStyleIdx="1" presStyleCnt="6">
        <dgm:presLayoutVars>
          <dgm:bulletEnabled val="1"/>
        </dgm:presLayoutVars>
      </dgm:prSet>
      <dgm:spPr/>
      <dgm:t>
        <a:bodyPr/>
        <a:lstStyle/>
        <a:p>
          <a:endParaRPr lang="es-MX"/>
        </a:p>
      </dgm:t>
    </dgm:pt>
    <dgm:pt modelId="{B1495B7D-8A4D-4121-9180-2133C0940403}" type="pres">
      <dgm:prSet presAssocID="{A1870E23-E397-4773-BDD6-75C87C00CD7C}" presName="spaceBetweenRectangles" presStyleCnt="0"/>
      <dgm:spPr/>
    </dgm:pt>
    <dgm:pt modelId="{60EDFE18-9F09-4980-8AD2-FE201D71CF37}" type="pres">
      <dgm:prSet presAssocID="{B69AF595-ACAE-4537-A064-60DAC0F14F23}" presName="parentLin" presStyleCnt="0"/>
      <dgm:spPr/>
    </dgm:pt>
    <dgm:pt modelId="{4307AED4-4268-4D21-87F7-0AC01F089CB9}" type="pres">
      <dgm:prSet presAssocID="{B69AF595-ACAE-4537-A064-60DAC0F14F23}" presName="parentLeftMargin" presStyleLbl="node1" presStyleIdx="1" presStyleCnt="6"/>
      <dgm:spPr/>
      <dgm:t>
        <a:bodyPr/>
        <a:lstStyle/>
        <a:p>
          <a:endParaRPr lang="es-MX"/>
        </a:p>
      </dgm:t>
    </dgm:pt>
    <dgm:pt modelId="{5A05DBD0-1432-47F3-AB47-4D2B018946C7}" type="pres">
      <dgm:prSet presAssocID="{B69AF595-ACAE-4537-A064-60DAC0F14F23}" presName="parentText" presStyleLbl="node1" presStyleIdx="2" presStyleCnt="6">
        <dgm:presLayoutVars>
          <dgm:chMax val="0"/>
          <dgm:bulletEnabled val="1"/>
        </dgm:presLayoutVars>
      </dgm:prSet>
      <dgm:spPr/>
      <dgm:t>
        <a:bodyPr/>
        <a:lstStyle/>
        <a:p>
          <a:endParaRPr lang="es-MX"/>
        </a:p>
      </dgm:t>
    </dgm:pt>
    <dgm:pt modelId="{83D4B764-A32E-4E25-A95A-F20F9E82453C}" type="pres">
      <dgm:prSet presAssocID="{B69AF595-ACAE-4537-A064-60DAC0F14F23}" presName="negativeSpace" presStyleCnt="0"/>
      <dgm:spPr/>
    </dgm:pt>
    <dgm:pt modelId="{5D8D5F18-BA83-49BA-8F50-3B04CD582C9F}" type="pres">
      <dgm:prSet presAssocID="{B69AF595-ACAE-4537-A064-60DAC0F14F23}" presName="childText" presStyleLbl="conFgAcc1" presStyleIdx="2" presStyleCnt="6">
        <dgm:presLayoutVars>
          <dgm:bulletEnabled val="1"/>
        </dgm:presLayoutVars>
      </dgm:prSet>
      <dgm:spPr/>
      <dgm:t>
        <a:bodyPr/>
        <a:lstStyle/>
        <a:p>
          <a:endParaRPr lang="es-MX"/>
        </a:p>
      </dgm:t>
    </dgm:pt>
    <dgm:pt modelId="{37BE3316-391F-442C-9310-7A0B876B2C54}" type="pres">
      <dgm:prSet presAssocID="{BA73933E-AADB-4BC6-B776-D63B72A9A9AA}" presName="spaceBetweenRectangles" presStyleCnt="0"/>
      <dgm:spPr/>
    </dgm:pt>
    <dgm:pt modelId="{682217B6-B5D5-487F-9430-E8B8B954F49D}" type="pres">
      <dgm:prSet presAssocID="{35B35DB9-F312-46F9-A19C-B3593B7E9349}" presName="parentLin" presStyleCnt="0"/>
      <dgm:spPr/>
    </dgm:pt>
    <dgm:pt modelId="{ADBCE5EF-DB66-4798-82AC-209EDF0E9482}" type="pres">
      <dgm:prSet presAssocID="{35B35DB9-F312-46F9-A19C-B3593B7E9349}" presName="parentLeftMargin" presStyleLbl="node1" presStyleIdx="2" presStyleCnt="6"/>
      <dgm:spPr/>
      <dgm:t>
        <a:bodyPr/>
        <a:lstStyle/>
        <a:p>
          <a:endParaRPr lang="es-MX"/>
        </a:p>
      </dgm:t>
    </dgm:pt>
    <dgm:pt modelId="{B26C1E3D-802D-4C3C-BFAA-A3968117DAC0}" type="pres">
      <dgm:prSet presAssocID="{35B35DB9-F312-46F9-A19C-B3593B7E9349}" presName="parentText" presStyleLbl="node1" presStyleIdx="3" presStyleCnt="6">
        <dgm:presLayoutVars>
          <dgm:chMax val="0"/>
          <dgm:bulletEnabled val="1"/>
        </dgm:presLayoutVars>
      </dgm:prSet>
      <dgm:spPr/>
      <dgm:t>
        <a:bodyPr/>
        <a:lstStyle/>
        <a:p>
          <a:endParaRPr lang="es-MX"/>
        </a:p>
      </dgm:t>
    </dgm:pt>
    <dgm:pt modelId="{5B31EFD5-A0FA-4E26-9EE9-AD8CF4F5C096}" type="pres">
      <dgm:prSet presAssocID="{35B35DB9-F312-46F9-A19C-B3593B7E9349}" presName="negativeSpace" presStyleCnt="0"/>
      <dgm:spPr/>
    </dgm:pt>
    <dgm:pt modelId="{D8804B80-D866-4A92-BC08-1B554EBDD72A}" type="pres">
      <dgm:prSet presAssocID="{35B35DB9-F312-46F9-A19C-B3593B7E9349}" presName="childText" presStyleLbl="conFgAcc1" presStyleIdx="3" presStyleCnt="6">
        <dgm:presLayoutVars>
          <dgm:bulletEnabled val="1"/>
        </dgm:presLayoutVars>
      </dgm:prSet>
      <dgm:spPr/>
      <dgm:t>
        <a:bodyPr/>
        <a:lstStyle/>
        <a:p>
          <a:endParaRPr lang="es-MX"/>
        </a:p>
      </dgm:t>
    </dgm:pt>
    <dgm:pt modelId="{4F1F2A4E-0103-4755-9392-B0AAEF6DF760}" type="pres">
      <dgm:prSet presAssocID="{42898F5C-D1EE-494B-9B33-225C396EC8DE}" presName="spaceBetweenRectangles" presStyleCnt="0"/>
      <dgm:spPr/>
    </dgm:pt>
    <dgm:pt modelId="{12349529-87EF-407C-9A1E-2B1282ACB905}" type="pres">
      <dgm:prSet presAssocID="{6440B1C4-739C-4830-BD9B-3AB40F1EB93E}" presName="parentLin" presStyleCnt="0"/>
      <dgm:spPr/>
    </dgm:pt>
    <dgm:pt modelId="{CCF2BFB1-7173-4497-8200-B148CD98A05C}" type="pres">
      <dgm:prSet presAssocID="{6440B1C4-739C-4830-BD9B-3AB40F1EB93E}" presName="parentLeftMargin" presStyleLbl="node1" presStyleIdx="3" presStyleCnt="6"/>
      <dgm:spPr/>
      <dgm:t>
        <a:bodyPr/>
        <a:lstStyle/>
        <a:p>
          <a:endParaRPr lang="es-MX"/>
        </a:p>
      </dgm:t>
    </dgm:pt>
    <dgm:pt modelId="{D60153E8-8181-4C75-A72A-DA50111BA98C}" type="pres">
      <dgm:prSet presAssocID="{6440B1C4-739C-4830-BD9B-3AB40F1EB93E}" presName="parentText" presStyleLbl="node1" presStyleIdx="4" presStyleCnt="6">
        <dgm:presLayoutVars>
          <dgm:chMax val="0"/>
          <dgm:bulletEnabled val="1"/>
        </dgm:presLayoutVars>
      </dgm:prSet>
      <dgm:spPr/>
      <dgm:t>
        <a:bodyPr/>
        <a:lstStyle/>
        <a:p>
          <a:endParaRPr lang="es-MX"/>
        </a:p>
      </dgm:t>
    </dgm:pt>
    <dgm:pt modelId="{3E578AD3-0E58-4D5B-AAF3-12477A373C3B}" type="pres">
      <dgm:prSet presAssocID="{6440B1C4-739C-4830-BD9B-3AB40F1EB93E}" presName="negativeSpace" presStyleCnt="0"/>
      <dgm:spPr/>
    </dgm:pt>
    <dgm:pt modelId="{FFDDC758-896D-4271-B88B-47C6526E6ADC}" type="pres">
      <dgm:prSet presAssocID="{6440B1C4-739C-4830-BD9B-3AB40F1EB93E}" presName="childText" presStyleLbl="conFgAcc1" presStyleIdx="4" presStyleCnt="6">
        <dgm:presLayoutVars>
          <dgm:bulletEnabled val="1"/>
        </dgm:presLayoutVars>
      </dgm:prSet>
      <dgm:spPr/>
      <dgm:t>
        <a:bodyPr/>
        <a:lstStyle/>
        <a:p>
          <a:endParaRPr lang="es-MX"/>
        </a:p>
      </dgm:t>
    </dgm:pt>
    <dgm:pt modelId="{902F4B44-99CB-4B93-A145-DC2ADA054DB8}" type="pres">
      <dgm:prSet presAssocID="{41186D2C-CACD-4576-8F5E-2949EE565540}" presName="spaceBetweenRectangles" presStyleCnt="0"/>
      <dgm:spPr/>
    </dgm:pt>
    <dgm:pt modelId="{FA0C97C2-AA9D-4B7B-8B31-DF4E94CC5FC0}" type="pres">
      <dgm:prSet presAssocID="{4CBD74C9-5882-4BE6-9287-384BC2CE17D7}" presName="parentLin" presStyleCnt="0"/>
      <dgm:spPr/>
    </dgm:pt>
    <dgm:pt modelId="{1C0C69FA-274E-4CF5-8C7B-21478CF2136B}" type="pres">
      <dgm:prSet presAssocID="{4CBD74C9-5882-4BE6-9287-384BC2CE17D7}" presName="parentLeftMargin" presStyleLbl="node1" presStyleIdx="4" presStyleCnt="6"/>
      <dgm:spPr/>
      <dgm:t>
        <a:bodyPr/>
        <a:lstStyle/>
        <a:p>
          <a:endParaRPr lang="es-MX"/>
        </a:p>
      </dgm:t>
    </dgm:pt>
    <dgm:pt modelId="{121C5AC5-06A8-4445-A847-EDB52B24B960}" type="pres">
      <dgm:prSet presAssocID="{4CBD74C9-5882-4BE6-9287-384BC2CE17D7}" presName="parentText" presStyleLbl="node1" presStyleIdx="5" presStyleCnt="6">
        <dgm:presLayoutVars>
          <dgm:chMax val="0"/>
          <dgm:bulletEnabled val="1"/>
        </dgm:presLayoutVars>
      </dgm:prSet>
      <dgm:spPr/>
      <dgm:t>
        <a:bodyPr/>
        <a:lstStyle/>
        <a:p>
          <a:endParaRPr lang="es-MX"/>
        </a:p>
      </dgm:t>
    </dgm:pt>
    <dgm:pt modelId="{14A86FEC-61E1-4AC3-8783-70F5BFCC9839}" type="pres">
      <dgm:prSet presAssocID="{4CBD74C9-5882-4BE6-9287-384BC2CE17D7}" presName="negativeSpace" presStyleCnt="0"/>
      <dgm:spPr/>
    </dgm:pt>
    <dgm:pt modelId="{4F1C74DF-EF38-4D02-BD07-65A798A91797}" type="pres">
      <dgm:prSet presAssocID="{4CBD74C9-5882-4BE6-9287-384BC2CE17D7}" presName="childText" presStyleLbl="conFgAcc1" presStyleIdx="5" presStyleCnt="6">
        <dgm:presLayoutVars>
          <dgm:bulletEnabled val="1"/>
        </dgm:presLayoutVars>
      </dgm:prSet>
      <dgm:spPr/>
      <dgm:t>
        <a:bodyPr/>
        <a:lstStyle/>
        <a:p>
          <a:endParaRPr lang="es-MX"/>
        </a:p>
      </dgm:t>
    </dgm:pt>
  </dgm:ptLst>
  <dgm:cxnLst>
    <dgm:cxn modelId="{AFC7E3A5-C5DA-44FD-AC03-62199B102090}" srcId="{E51D09D9-F12F-43EF-B570-ECF48EEA5813}" destId="{B69AF595-ACAE-4537-A064-60DAC0F14F23}" srcOrd="2" destOrd="0" parTransId="{BBED6A39-C28D-44FB-B518-E8C95ED56C9C}" sibTransId="{BA73933E-AADB-4BC6-B776-D63B72A9A9AA}"/>
    <dgm:cxn modelId="{5479FEEA-03A2-4267-BA25-D922EE1C8D5D}" type="presOf" srcId="{35B35DB9-F312-46F9-A19C-B3593B7E9349}" destId="{B26C1E3D-802D-4C3C-BFAA-A3968117DAC0}" srcOrd="1" destOrd="0" presId="urn:microsoft.com/office/officeart/2005/8/layout/list1"/>
    <dgm:cxn modelId="{6E4E325D-52AC-40A1-BEF3-77A0FC1890BC}" type="presOf" srcId="{35B35DB9-F312-46F9-A19C-B3593B7E9349}" destId="{ADBCE5EF-DB66-4798-82AC-209EDF0E9482}" srcOrd="0" destOrd="0" presId="urn:microsoft.com/office/officeart/2005/8/layout/list1"/>
    <dgm:cxn modelId="{0AA9C116-9B1C-4267-9F07-9E7D2F47E65B}" srcId="{77CBEC28-3B21-4290-86E3-B6B900468327}" destId="{E1B4CC74-5984-401A-B57E-E65505632FD7}" srcOrd="0" destOrd="0" parTransId="{01164A8D-7BC3-4536-92D7-5F7B018B24E3}" sibTransId="{435AE66F-443E-47F9-8F97-9EB32ACF3D10}"/>
    <dgm:cxn modelId="{CF4D168A-344F-4E94-903E-A43A8DE9700A}" type="presOf" srcId="{77CBEC28-3B21-4290-86E3-B6B900468327}" destId="{BADA6199-6FAA-40AB-9EC1-3DBFAE57553B}" srcOrd="1" destOrd="0" presId="urn:microsoft.com/office/officeart/2005/8/layout/list1"/>
    <dgm:cxn modelId="{982A64AE-F604-41C7-AEC2-21FED78E94FF}" srcId="{E51D09D9-F12F-43EF-B570-ECF48EEA5813}" destId="{77CBEC28-3B21-4290-86E3-B6B900468327}" srcOrd="0" destOrd="0" parTransId="{7059E303-C00E-4D4C-BB2E-7D59D6A1BB37}" sibTransId="{5519C3BD-6E95-43D4-A447-60C47A51439E}"/>
    <dgm:cxn modelId="{A45F58F3-25BB-4A9B-993E-9D98B23B14EF}" type="presOf" srcId="{4CBD74C9-5882-4BE6-9287-384BC2CE17D7}" destId="{1C0C69FA-274E-4CF5-8C7B-21478CF2136B}" srcOrd="0" destOrd="0" presId="urn:microsoft.com/office/officeart/2005/8/layout/list1"/>
    <dgm:cxn modelId="{4CF4B69E-F7D8-4A03-8148-F967A0934389}" type="presOf" srcId="{6440B1C4-739C-4830-BD9B-3AB40F1EB93E}" destId="{D60153E8-8181-4C75-A72A-DA50111BA98C}" srcOrd="1" destOrd="0" presId="urn:microsoft.com/office/officeart/2005/8/layout/list1"/>
    <dgm:cxn modelId="{33AC76EF-1DC7-49AE-B143-052856C92490}" srcId="{E51D09D9-F12F-43EF-B570-ECF48EEA5813}" destId="{35B35DB9-F312-46F9-A19C-B3593B7E9349}" srcOrd="3" destOrd="0" parTransId="{25BE4936-65FA-44EC-B4BF-5E9540E95FE5}" sibTransId="{42898F5C-D1EE-494B-9B33-225C396EC8DE}"/>
    <dgm:cxn modelId="{1318F244-F329-450E-9E54-C459A4D4BD58}" type="presOf" srcId="{B69AF595-ACAE-4537-A064-60DAC0F14F23}" destId="{4307AED4-4268-4D21-87F7-0AC01F089CB9}" srcOrd="0" destOrd="0" presId="urn:microsoft.com/office/officeart/2005/8/layout/list1"/>
    <dgm:cxn modelId="{10FD0771-C54B-4D57-8A72-FE4D4E441981}" srcId="{E51D09D9-F12F-43EF-B570-ECF48EEA5813}" destId="{6440B1C4-739C-4830-BD9B-3AB40F1EB93E}" srcOrd="4" destOrd="0" parTransId="{F6021824-9747-4EFC-9A0E-B154ADCD963C}" sibTransId="{41186D2C-CACD-4576-8F5E-2949EE565540}"/>
    <dgm:cxn modelId="{D6C45161-7AE5-4A24-8F16-552194742588}" type="presOf" srcId="{6440B1C4-739C-4830-BD9B-3AB40F1EB93E}" destId="{CCF2BFB1-7173-4497-8200-B148CD98A05C}" srcOrd="0" destOrd="0" presId="urn:microsoft.com/office/officeart/2005/8/layout/list1"/>
    <dgm:cxn modelId="{D39EB96A-A6BD-4E7A-B0EE-F663A4159732}" type="presOf" srcId="{F58620D3-CFFE-45CF-B9F3-A0C3CC40B42F}" destId="{D8804B80-D866-4A92-BC08-1B554EBDD72A}" srcOrd="0" destOrd="0" presId="urn:microsoft.com/office/officeart/2005/8/layout/list1"/>
    <dgm:cxn modelId="{0FA93781-E1C6-4EBB-BC67-FD49C1AB83DF}" srcId="{E51D09D9-F12F-43EF-B570-ECF48EEA5813}" destId="{4CBD74C9-5882-4BE6-9287-384BC2CE17D7}" srcOrd="5" destOrd="0" parTransId="{95E036E8-1764-4789-B6CE-D0D772D5CD55}" sibTransId="{0169E11B-24CA-4695-9CB4-3BA81F8DFA77}"/>
    <dgm:cxn modelId="{115AE1FC-7357-4AFD-9435-E30C0AEEEAA7}" type="presOf" srcId="{4CBD74C9-5882-4BE6-9287-384BC2CE17D7}" destId="{121C5AC5-06A8-4445-A847-EDB52B24B960}" srcOrd="1" destOrd="0" presId="urn:microsoft.com/office/officeart/2005/8/layout/list1"/>
    <dgm:cxn modelId="{9E5E255D-235E-4F96-B8A5-7C23249719F9}" type="presOf" srcId="{C96E6A47-E807-4B2A-8A90-739DE5D62792}" destId="{22EB9232-319C-4DDD-A511-366020658000}" srcOrd="0" destOrd="0" presId="urn:microsoft.com/office/officeart/2005/8/layout/list1"/>
    <dgm:cxn modelId="{60A3198E-CD2B-4E28-99D1-5D3CA58A24EC}" type="presOf" srcId="{F91565B5-C2E8-4843-85CD-58D98BF6DD2F}" destId="{4F1C74DF-EF38-4D02-BD07-65A798A91797}" srcOrd="0" destOrd="0" presId="urn:microsoft.com/office/officeart/2005/8/layout/list1"/>
    <dgm:cxn modelId="{DC80FB1E-8B42-46E6-825F-C3743E99F3D6}" type="presOf" srcId="{C96E6A47-E807-4B2A-8A90-739DE5D62792}" destId="{EBE09156-A4D9-4EC4-AC84-5227026A0C1E}" srcOrd="1" destOrd="0" presId="urn:microsoft.com/office/officeart/2005/8/layout/list1"/>
    <dgm:cxn modelId="{ECE39255-0515-405A-98C5-AE2473AF1C96}" type="presOf" srcId="{E1B4CC74-5984-401A-B57E-E65505632FD7}" destId="{32D88400-0ABD-47B2-9FC4-71732E5F858C}" srcOrd="0" destOrd="0" presId="urn:microsoft.com/office/officeart/2005/8/layout/list1"/>
    <dgm:cxn modelId="{F0157155-15DF-42D7-8675-C0DD29BBD0F8}" srcId="{E51D09D9-F12F-43EF-B570-ECF48EEA5813}" destId="{C96E6A47-E807-4B2A-8A90-739DE5D62792}" srcOrd="1" destOrd="0" parTransId="{823499E5-A9EB-4342-94C2-2665066C2C98}" sibTransId="{A1870E23-E397-4773-BDD6-75C87C00CD7C}"/>
    <dgm:cxn modelId="{569B2225-0D86-44BD-B622-8383CB7CA85F}" srcId="{35B35DB9-F312-46F9-A19C-B3593B7E9349}" destId="{F58620D3-CFFE-45CF-B9F3-A0C3CC40B42F}" srcOrd="0" destOrd="0" parTransId="{27F8E543-C481-4FB6-B4AC-5E2825CF4C63}" sibTransId="{4FA8C201-50B0-48C2-A68B-6920448A7115}"/>
    <dgm:cxn modelId="{F374FF6E-EE45-4A31-A489-6833CFC706EE}" type="presOf" srcId="{0D63D0AE-914E-4CF3-B90F-0E6BE72D17BA}" destId="{5D8D5F18-BA83-49BA-8F50-3B04CD582C9F}" srcOrd="0" destOrd="0" presId="urn:microsoft.com/office/officeart/2005/8/layout/list1"/>
    <dgm:cxn modelId="{EE02198B-15BF-4EC8-B081-1365CFA947CA}" type="presOf" srcId="{E51D09D9-F12F-43EF-B570-ECF48EEA5813}" destId="{F4AEAD98-E4A1-420D-8E6F-3F8DB6E17115}" srcOrd="0" destOrd="0" presId="urn:microsoft.com/office/officeart/2005/8/layout/list1"/>
    <dgm:cxn modelId="{103B53EE-267B-4276-B414-6ED051CB71FE}" type="presOf" srcId="{B69AF595-ACAE-4537-A064-60DAC0F14F23}" destId="{5A05DBD0-1432-47F3-AB47-4D2B018946C7}" srcOrd="1" destOrd="0" presId="urn:microsoft.com/office/officeart/2005/8/layout/list1"/>
    <dgm:cxn modelId="{71216C00-4E13-4094-B3FF-DFDEEE589912}" srcId="{4CBD74C9-5882-4BE6-9287-384BC2CE17D7}" destId="{F91565B5-C2E8-4843-85CD-58D98BF6DD2F}" srcOrd="0" destOrd="0" parTransId="{94536394-DC30-4F04-89D2-193B50F50A56}" sibTransId="{CB897728-8C50-4E27-982C-0910FD511D23}"/>
    <dgm:cxn modelId="{9DDA3533-7CAD-4948-9696-B25522D0213F}" type="presOf" srcId="{D6A023CE-D359-4357-91E8-56D9B4448F72}" destId="{06EA667F-A6B1-4194-A452-7037AF26405B}" srcOrd="0" destOrd="0" presId="urn:microsoft.com/office/officeart/2005/8/layout/list1"/>
    <dgm:cxn modelId="{3E9276B2-89F1-4E44-A806-2334A72EE815}" type="presOf" srcId="{77CBEC28-3B21-4290-86E3-B6B900468327}" destId="{D7ED6D1D-4471-4BE8-AB46-12D8E51E3F4B}" srcOrd="0" destOrd="0" presId="urn:microsoft.com/office/officeart/2005/8/layout/list1"/>
    <dgm:cxn modelId="{0D664173-E4DA-4346-B0B8-A04E958365F4}" srcId="{C96E6A47-E807-4B2A-8A90-739DE5D62792}" destId="{D6A023CE-D359-4357-91E8-56D9B4448F72}" srcOrd="0" destOrd="0" parTransId="{C53030B1-B1E7-414B-93C4-6115A9C45313}" sibTransId="{79DD4D67-E481-4E89-81D6-715CD8196F73}"/>
    <dgm:cxn modelId="{DBCE43B3-3B72-4F38-8D8A-48E76AB42657}" type="presOf" srcId="{7B817888-D79F-4930-BAFA-85B8DEC1AAD6}" destId="{FFDDC758-896D-4271-B88B-47C6526E6ADC}" srcOrd="0" destOrd="0" presId="urn:microsoft.com/office/officeart/2005/8/layout/list1"/>
    <dgm:cxn modelId="{A17A140C-72B7-4FEE-B7DD-E37B4386D657}" srcId="{B69AF595-ACAE-4537-A064-60DAC0F14F23}" destId="{0D63D0AE-914E-4CF3-B90F-0E6BE72D17BA}" srcOrd="0" destOrd="0" parTransId="{6C1A4494-B424-49E6-96E7-72B17C8D26EC}" sibTransId="{E4BEDFBB-51B3-4739-876B-05880E27F4FF}"/>
    <dgm:cxn modelId="{CE52FE36-6A13-4E35-8DEE-D461A3287D40}" srcId="{6440B1C4-739C-4830-BD9B-3AB40F1EB93E}" destId="{7B817888-D79F-4930-BAFA-85B8DEC1AAD6}" srcOrd="0" destOrd="0" parTransId="{C1B2115A-6658-4272-B931-8071277F00C7}" sibTransId="{44BBF82E-D1A5-478B-B4ED-49D33DBF1D26}"/>
    <dgm:cxn modelId="{CC5EC4AD-3531-48AE-BFF3-78292CF0F21B}" type="presParOf" srcId="{F4AEAD98-E4A1-420D-8E6F-3F8DB6E17115}" destId="{7EEB5CBD-478C-4F2D-9946-411F1B8F835F}" srcOrd="0" destOrd="0" presId="urn:microsoft.com/office/officeart/2005/8/layout/list1"/>
    <dgm:cxn modelId="{96F467F4-E4E9-4574-925A-6B7731303176}" type="presParOf" srcId="{7EEB5CBD-478C-4F2D-9946-411F1B8F835F}" destId="{D7ED6D1D-4471-4BE8-AB46-12D8E51E3F4B}" srcOrd="0" destOrd="0" presId="urn:microsoft.com/office/officeart/2005/8/layout/list1"/>
    <dgm:cxn modelId="{872DAA5A-537F-41E4-9307-F47001BF89FF}" type="presParOf" srcId="{7EEB5CBD-478C-4F2D-9946-411F1B8F835F}" destId="{BADA6199-6FAA-40AB-9EC1-3DBFAE57553B}" srcOrd="1" destOrd="0" presId="urn:microsoft.com/office/officeart/2005/8/layout/list1"/>
    <dgm:cxn modelId="{4245DCF1-0CBD-48A4-AAD1-FC450CF975A4}" type="presParOf" srcId="{F4AEAD98-E4A1-420D-8E6F-3F8DB6E17115}" destId="{EBFF7BC7-74A4-44F8-BE87-BC6FBB6857DA}" srcOrd="1" destOrd="0" presId="urn:microsoft.com/office/officeart/2005/8/layout/list1"/>
    <dgm:cxn modelId="{6B62610F-A7A8-4815-AB0B-72B451C36374}" type="presParOf" srcId="{F4AEAD98-E4A1-420D-8E6F-3F8DB6E17115}" destId="{32D88400-0ABD-47B2-9FC4-71732E5F858C}" srcOrd="2" destOrd="0" presId="urn:microsoft.com/office/officeart/2005/8/layout/list1"/>
    <dgm:cxn modelId="{9412B954-09A2-4033-8D46-59E63E883C90}" type="presParOf" srcId="{F4AEAD98-E4A1-420D-8E6F-3F8DB6E17115}" destId="{11387DE9-55E2-417B-8689-D1ED77E501BA}" srcOrd="3" destOrd="0" presId="urn:microsoft.com/office/officeart/2005/8/layout/list1"/>
    <dgm:cxn modelId="{12EC513C-0F33-42DF-82F6-84204AEB5DCF}" type="presParOf" srcId="{F4AEAD98-E4A1-420D-8E6F-3F8DB6E17115}" destId="{0FF9A600-1347-4AA4-9036-94078EC463AA}" srcOrd="4" destOrd="0" presId="urn:microsoft.com/office/officeart/2005/8/layout/list1"/>
    <dgm:cxn modelId="{E89A5886-3E59-4F99-9902-6A7D518E1CF1}" type="presParOf" srcId="{0FF9A600-1347-4AA4-9036-94078EC463AA}" destId="{22EB9232-319C-4DDD-A511-366020658000}" srcOrd="0" destOrd="0" presId="urn:microsoft.com/office/officeart/2005/8/layout/list1"/>
    <dgm:cxn modelId="{68FE5CD2-6211-4BCA-AFF2-8E5A9FCF2354}" type="presParOf" srcId="{0FF9A600-1347-4AA4-9036-94078EC463AA}" destId="{EBE09156-A4D9-4EC4-AC84-5227026A0C1E}" srcOrd="1" destOrd="0" presId="urn:microsoft.com/office/officeart/2005/8/layout/list1"/>
    <dgm:cxn modelId="{711ADD07-BF93-46B2-9298-1555FBFA1683}" type="presParOf" srcId="{F4AEAD98-E4A1-420D-8E6F-3F8DB6E17115}" destId="{8966FA4B-5E9F-45D6-BCF1-654F49144978}" srcOrd="5" destOrd="0" presId="urn:microsoft.com/office/officeart/2005/8/layout/list1"/>
    <dgm:cxn modelId="{48241686-0FFA-46FA-9777-C9501E68DC6D}" type="presParOf" srcId="{F4AEAD98-E4A1-420D-8E6F-3F8DB6E17115}" destId="{06EA667F-A6B1-4194-A452-7037AF26405B}" srcOrd="6" destOrd="0" presId="urn:microsoft.com/office/officeart/2005/8/layout/list1"/>
    <dgm:cxn modelId="{921FDF03-2C5E-481D-8C29-ABDD41325D24}" type="presParOf" srcId="{F4AEAD98-E4A1-420D-8E6F-3F8DB6E17115}" destId="{B1495B7D-8A4D-4121-9180-2133C0940403}" srcOrd="7" destOrd="0" presId="urn:microsoft.com/office/officeart/2005/8/layout/list1"/>
    <dgm:cxn modelId="{0EF70CCC-3EBB-4106-A184-BC0E7BD48B6E}" type="presParOf" srcId="{F4AEAD98-E4A1-420D-8E6F-3F8DB6E17115}" destId="{60EDFE18-9F09-4980-8AD2-FE201D71CF37}" srcOrd="8" destOrd="0" presId="urn:microsoft.com/office/officeart/2005/8/layout/list1"/>
    <dgm:cxn modelId="{0DD024BB-EA26-4847-8812-EEE2F3F96454}" type="presParOf" srcId="{60EDFE18-9F09-4980-8AD2-FE201D71CF37}" destId="{4307AED4-4268-4D21-87F7-0AC01F089CB9}" srcOrd="0" destOrd="0" presId="urn:microsoft.com/office/officeart/2005/8/layout/list1"/>
    <dgm:cxn modelId="{2240D4B4-4107-4FB3-9BE5-CF01897B00B3}" type="presParOf" srcId="{60EDFE18-9F09-4980-8AD2-FE201D71CF37}" destId="{5A05DBD0-1432-47F3-AB47-4D2B018946C7}" srcOrd="1" destOrd="0" presId="urn:microsoft.com/office/officeart/2005/8/layout/list1"/>
    <dgm:cxn modelId="{C42DD211-0CB6-4234-90A0-AFDECA19478B}" type="presParOf" srcId="{F4AEAD98-E4A1-420D-8E6F-3F8DB6E17115}" destId="{83D4B764-A32E-4E25-A95A-F20F9E82453C}" srcOrd="9" destOrd="0" presId="urn:microsoft.com/office/officeart/2005/8/layout/list1"/>
    <dgm:cxn modelId="{12453A3A-B3F8-46EF-AA93-B7FC49C633B7}" type="presParOf" srcId="{F4AEAD98-E4A1-420D-8E6F-3F8DB6E17115}" destId="{5D8D5F18-BA83-49BA-8F50-3B04CD582C9F}" srcOrd="10" destOrd="0" presId="urn:microsoft.com/office/officeart/2005/8/layout/list1"/>
    <dgm:cxn modelId="{A1AA8717-F3DC-4F3D-A4DF-8913CA89C972}" type="presParOf" srcId="{F4AEAD98-E4A1-420D-8E6F-3F8DB6E17115}" destId="{37BE3316-391F-442C-9310-7A0B876B2C54}" srcOrd="11" destOrd="0" presId="urn:microsoft.com/office/officeart/2005/8/layout/list1"/>
    <dgm:cxn modelId="{7403A9E7-4132-4FC4-ABEC-CCAB8C25F8AE}" type="presParOf" srcId="{F4AEAD98-E4A1-420D-8E6F-3F8DB6E17115}" destId="{682217B6-B5D5-487F-9430-E8B8B954F49D}" srcOrd="12" destOrd="0" presId="urn:microsoft.com/office/officeart/2005/8/layout/list1"/>
    <dgm:cxn modelId="{EA626EDC-9C64-47E2-8B3E-B33073DB8EF6}" type="presParOf" srcId="{682217B6-B5D5-487F-9430-E8B8B954F49D}" destId="{ADBCE5EF-DB66-4798-82AC-209EDF0E9482}" srcOrd="0" destOrd="0" presId="urn:microsoft.com/office/officeart/2005/8/layout/list1"/>
    <dgm:cxn modelId="{CA1AB4B5-BCD2-4908-A4A7-6B4D01DF0178}" type="presParOf" srcId="{682217B6-B5D5-487F-9430-E8B8B954F49D}" destId="{B26C1E3D-802D-4C3C-BFAA-A3968117DAC0}" srcOrd="1" destOrd="0" presId="urn:microsoft.com/office/officeart/2005/8/layout/list1"/>
    <dgm:cxn modelId="{15ACA3C8-6808-48F7-ADB7-1976D8E3EF46}" type="presParOf" srcId="{F4AEAD98-E4A1-420D-8E6F-3F8DB6E17115}" destId="{5B31EFD5-A0FA-4E26-9EE9-AD8CF4F5C096}" srcOrd="13" destOrd="0" presId="urn:microsoft.com/office/officeart/2005/8/layout/list1"/>
    <dgm:cxn modelId="{F0288CD3-7793-4101-9111-56ECC5FBDFD6}" type="presParOf" srcId="{F4AEAD98-E4A1-420D-8E6F-3F8DB6E17115}" destId="{D8804B80-D866-4A92-BC08-1B554EBDD72A}" srcOrd="14" destOrd="0" presId="urn:microsoft.com/office/officeart/2005/8/layout/list1"/>
    <dgm:cxn modelId="{21B59DBE-8880-47F2-9227-F04F11C5A2C9}" type="presParOf" srcId="{F4AEAD98-E4A1-420D-8E6F-3F8DB6E17115}" destId="{4F1F2A4E-0103-4755-9392-B0AAEF6DF760}" srcOrd="15" destOrd="0" presId="urn:microsoft.com/office/officeart/2005/8/layout/list1"/>
    <dgm:cxn modelId="{602ABCD8-16E6-4DA3-9524-D747D398AA17}" type="presParOf" srcId="{F4AEAD98-E4A1-420D-8E6F-3F8DB6E17115}" destId="{12349529-87EF-407C-9A1E-2B1282ACB905}" srcOrd="16" destOrd="0" presId="urn:microsoft.com/office/officeart/2005/8/layout/list1"/>
    <dgm:cxn modelId="{7224C950-AEB8-4F16-985C-6488B0DAF0AC}" type="presParOf" srcId="{12349529-87EF-407C-9A1E-2B1282ACB905}" destId="{CCF2BFB1-7173-4497-8200-B148CD98A05C}" srcOrd="0" destOrd="0" presId="urn:microsoft.com/office/officeart/2005/8/layout/list1"/>
    <dgm:cxn modelId="{D5F448DA-744A-4881-B3D9-D7833C80CBCE}" type="presParOf" srcId="{12349529-87EF-407C-9A1E-2B1282ACB905}" destId="{D60153E8-8181-4C75-A72A-DA50111BA98C}" srcOrd="1" destOrd="0" presId="urn:microsoft.com/office/officeart/2005/8/layout/list1"/>
    <dgm:cxn modelId="{734B606A-FC79-43F5-B684-F3D7F808BE87}" type="presParOf" srcId="{F4AEAD98-E4A1-420D-8E6F-3F8DB6E17115}" destId="{3E578AD3-0E58-4D5B-AAF3-12477A373C3B}" srcOrd="17" destOrd="0" presId="urn:microsoft.com/office/officeart/2005/8/layout/list1"/>
    <dgm:cxn modelId="{A2114550-FD61-4964-823C-213638ECA542}" type="presParOf" srcId="{F4AEAD98-E4A1-420D-8E6F-3F8DB6E17115}" destId="{FFDDC758-896D-4271-B88B-47C6526E6ADC}" srcOrd="18" destOrd="0" presId="urn:microsoft.com/office/officeart/2005/8/layout/list1"/>
    <dgm:cxn modelId="{D2FB4B5F-E095-4D1C-82AB-7D26AC08CCB5}" type="presParOf" srcId="{F4AEAD98-E4A1-420D-8E6F-3F8DB6E17115}" destId="{902F4B44-99CB-4B93-A145-DC2ADA054DB8}" srcOrd="19" destOrd="0" presId="urn:microsoft.com/office/officeart/2005/8/layout/list1"/>
    <dgm:cxn modelId="{A6A6BB5E-9089-4DB9-AFAC-3DDF64260294}" type="presParOf" srcId="{F4AEAD98-E4A1-420D-8E6F-3F8DB6E17115}" destId="{FA0C97C2-AA9D-4B7B-8B31-DF4E94CC5FC0}" srcOrd="20" destOrd="0" presId="urn:microsoft.com/office/officeart/2005/8/layout/list1"/>
    <dgm:cxn modelId="{8177A815-E098-49D6-8486-A61097E27FF1}" type="presParOf" srcId="{FA0C97C2-AA9D-4B7B-8B31-DF4E94CC5FC0}" destId="{1C0C69FA-274E-4CF5-8C7B-21478CF2136B}" srcOrd="0" destOrd="0" presId="urn:microsoft.com/office/officeart/2005/8/layout/list1"/>
    <dgm:cxn modelId="{0B191F75-A2A8-4F77-B483-5C56FF4EB411}" type="presParOf" srcId="{FA0C97C2-AA9D-4B7B-8B31-DF4E94CC5FC0}" destId="{121C5AC5-06A8-4445-A847-EDB52B24B960}" srcOrd="1" destOrd="0" presId="urn:microsoft.com/office/officeart/2005/8/layout/list1"/>
    <dgm:cxn modelId="{6719B862-A5B0-4F9C-A25B-4F22554FF9C9}" type="presParOf" srcId="{F4AEAD98-E4A1-420D-8E6F-3F8DB6E17115}" destId="{14A86FEC-61E1-4AC3-8783-70F5BFCC9839}" srcOrd="21" destOrd="0" presId="urn:microsoft.com/office/officeart/2005/8/layout/list1"/>
    <dgm:cxn modelId="{6FBD2AB4-1B0F-414D-BF5B-D725C3301ED2}" type="presParOf" srcId="{F4AEAD98-E4A1-420D-8E6F-3F8DB6E17115}" destId="{4F1C74DF-EF38-4D02-BD07-65A798A9179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6A1041-F7CA-43D3-9220-42A40A3B6E92}" type="doc">
      <dgm:prSet loTypeId="urn:microsoft.com/office/officeart/2005/8/layout/pyramid1" loCatId="pyramid" qsTypeId="urn:microsoft.com/office/officeart/2005/8/quickstyle/simple1" qsCatId="simple" csTypeId="urn:microsoft.com/office/officeart/2005/8/colors/colorful4" csCatId="colorful" phldr="1"/>
      <dgm:spPr/>
    </dgm:pt>
    <dgm:pt modelId="{0C445C44-7BF0-4DC9-993A-4794B186A436}">
      <dgm:prSet phldrT="[Texto]" custT="1"/>
      <dgm:spPr/>
      <dgm:t>
        <a:bodyPr/>
        <a:lstStyle/>
        <a:p>
          <a:pPr>
            <a:lnSpc>
              <a:spcPct val="100000"/>
            </a:lnSpc>
            <a:spcAft>
              <a:spcPts val="0"/>
            </a:spcAft>
          </a:pPr>
          <a:endParaRPr lang="es-MX" sz="1400" b="1" dirty="0" smtClean="0">
            <a:solidFill>
              <a:schemeClr val="bg1"/>
            </a:solidFill>
            <a:latin typeface="Arial" pitchFamily="34" charset="0"/>
            <a:cs typeface="Arial" pitchFamily="34" charset="0"/>
          </a:endParaRPr>
        </a:p>
        <a:p>
          <a:pPr>
            <a:lnSpc>
              <a:spcPct val="100000"/>
            </a:lnSpc>
            <a:spcAft>
              <a:spcPts val="0"/>
            </a:spcAft>
          </a:pPr>
          <a:endParaRPr lang="es-MX" sz="1400" b="1" dirty="0" smtClean="0">
            <a:solidFill>
              <a:schemeClr val="bg1"/>
            </a:solidFill>
            <a:latin typeface="Arial" pitchFamily="34" charset="0"/>
            <a:cs typeface="Arial" pitchFamily="34" charset="0"/>
          </a:endParaRPr>
        </a:p>
        <a:p>
          <a:pPr>
            <a:lnSpc>
              <a:spcPct val="100000"/>
            </a:lnSpc>
            <a:spcAft>
              <a:spcPts val="0"/>
            </a:spcAft>
          </a:pPr>
          <a:r>
            <a:rPr lang="es-MX" sz="1400" b="1" dirty="0" smtClean="0">
              <a:solidFill>
                <a:schemeClr val="bg1"/>
              </a:solidFill>
              <a:latin typeface="Arial" pitchFamily="34" charset="0"/>
              <a:cs typeface="Arial" pitchFamily="34" charset="0"/>
            </a:rPr>
            <a:t>Empresas </a:t>
          </a:r>
        </a:p>
        <a:p>
          <a:pPr>
            <a:lnSpc>
              <a:spcPct val="100000"/>
            </a:lnSpc>
            <a:spcAft>
              <a:spcPts val="0"/>
            </a:spcAft>
          </a:pPr>
          <a:r>
            <a:rPr lang="es-MX" sz="1400" b="1" dirty="0" smtClean="0">
              <a:solidFill>
                <a:schemeClr val="bg1"/>
              </a:solidFill>
              <a:latin typeface="Arial" pitchFamily="34" charset="0"/>
              <a:cs typeface="Arial" pitchFamily="34" charset="0"/>
            </a:rPr>
            <a:t>exportadoras</a:t>
          </a:r>
        </a:p>
      </dgm:t>
    </dgm:pt>
    <dgm:pt modelId="{2E448D2F-EB4F-470B-BCD2-65342FB859A6}" type="parTrans" cxnId="{F46FAD49-9481-466C-8F25-18FA5F960799}">
      <dgm:prSet/>
      <dgm:spPr/>
      <dgm:t>
        <a:bodyPr/>
        <a:lstStyle/>
        <a:p>
          <a:endParaRPr lang="es-MX"/>
        </a:p>
      </dgm:t>
    </dgm:pt>
    <dgm:pt modelId="{CA1426DC-E8AC-44D2-AD47-735125BFB381}" type="sibTrans" cxnId="{F46FAD49-9481-466C-8F25-18FA5F960799}">
      <dgm:prSet/>
      <dgm:spPr/>
      <dgm:t>
        <a:bodyPr/>
        <a:lstStyle/>
        <a:p>
          <a:endParaRPr lang="es-MX"/>
        </a:p>
      </dgm:t>
    </dgm:pt>
    <dgm:pt modelId="{EF7BD6A7-EEBA-4A76-B95C-3834A5233E34}">
      <dgm:prSet phldrT="[Texto]" custT="1"/>
      <dgm:spPr/>
      <dgm:t>
        <a:bodyPr/>
        <a:lstStyle/>
        <a:p>
          <a:r>
            <a:rPr lang="es-MX" sz="1400" dirty="0" smtClean="0">
              <a:solidFill>
                <a:schemeClr val="bg1"/>
              </a:solidFill>
              <a:latin typeface="Arial" pitchFamily="34" charset="0"/>
              <a:cs typeface="Arial" pitchFamily="34" charset="0"/>
            </a:rPr>
            <a:t>Empresas consolidadas en mercado nacional, con potencial exportador pero con necesidad de desarrollo </a:t>
          </a:r>
          <a:endParaRPr lang="es-MX" sz="1400" dirty="0">
            <a:solidFill>
              <a:schemeClr val="bg1"/>
            </a:solidFill>
            <a:latin typeface="Arial" pitchFamily="34" charset="0"/>
            <a:cs typeface="Arial" pitchFamily="34" charset="0"/>
          </a:endParaRPr>
        </a:p>
      </dgm:t>
    </dgm:pt>
    <dgm:pt modelId="{447323E7-F105-47F3-94D4-5066A0E5B272}" type="parTrans" cxnId="{57204816-1D0F-42F8-9A57-ECE9C350E446}">
      <dgm:prSet/>
      <dgm:spPr/>
      <dgm:t>
        <a:bodyPr/>
        <a:lstStyle/>
        <a:p>
          <a:endParaRPr lang="es-MX"/>
        </a:p>
      </dgm:t>
    </dgm:pt>
    <dgm:pt modelId="{04D4CD29-8EF5-4013-9685-32CA8E624DD2}" type="sibTrans" cxnId="{57204816-1D0F-42F8-9A57-ECE9C350E446}">
      <dgm:prSet/>
      <dgm:spPr/>
      <dgm:t>
        <a:bodyPr/>
        <a:lstStyle/>
        <a:p>
          <a:endParaRPr lang="es-MX"/>
        </a:p>
      </dgm:t>
    </dgm:pt>
    <dgm:pt modelId="{8EEE6EAB-9A58-452F-8594-1D3FE60265FF}">
      <dgm:prSet phldrT="[Texto]" custT="1"/>
      <dgm:spPr/>
      <dgm:t>
        <a:bodyPr/>
        <a:lstStyle/>
        <a:p>
          <a:r>
            <a:rPr lang="es-MX" sz="1600" dirty="0" smtClean="0">
              <a:solidFill>
                <a:schemeClr val="bg1"/>
              </a:solidFill>
              <a:latin typeface="Arial" pitchFamily="34" charset="0"/>
              <a:cs typeface="Arial" pitchFamily="34" charset="0"/>
            </a:rPr>
            <a:t>Estudiantes, Emprendedores, empresas que comienzan a explorar las posibilidades de exporta</a:t>
          </a:r>
          <a:r>
            <a:rPr lang="es-MX" sz="1800" dirty="0" smtClean="0">
              <a:solidFill>
                <a:schemeClr val="bg1"/>
              </a:solidFill>
              <a:latin typeface="Arial" pitchFamily="34" charset="0"/>
              <a:cs typeface="Arial" pitchFamily="34" charset="0"/>
            </a:rPr>
            <a:t>r</a:t>
          </a:r>
          <a:endParaRPr lang="es-MX" sz="1800" dirty="0">
            <a:solidFill>
              <a:schemeClr val="bg1"/>
            </a:solidFill>
            <a:latin typeface="Arial" pitchFamily="34" charset="0"/>
            <a:cs typeface="Arial" pitchFamily="34" charset="0"/>
          </a:endParaRPr>
        </a:p>
      </dgm:t>
    </dgm:pt>
    <dgm:pt modelId="{C4C7CB46-0733-4257-89B9-BFA4E8686EE5}" type="parTrans" cxnId="{933A951F-85DA-4EB8-98E7-A9DC0BF1B291}">
      <dgm:prSet/>
      <dgm:spPr/>
      <dgm:t>
        <a:bodyPr/>
        <a:lstStyle/>
        <a:p>
          <a:endParaRPr lang="es-MX"/>
        </a:p>
      </dgm:t>
    </dgm:pt>
    <dgm:pt modelId="{984C7D5C-C732-4EFF-8029-6767A01F1744}" type="sibTrans" cxnId="{933A951F-85DA-4EB8-98E7-A9DC0BF1B291}">
      <dgm:prSet/>
      <dgm:spPr/>
      <dgm:t>
        <a:bodyPr/>
        <a:lstStyle/>
        <a:p>
          <a:endParaRPr lang="es-MX"/>
        </a:p>
      </dgm:t>
    </dgm:pt>
    <dgm:pt modelId="{299AF3C7-9CB2-440C-BA75-880B5F4AB978}" type="pres">
      <dgm:prSet presAssocID="{036A1041-F7CA-43D3-9220-42A40A3B6E92}" presName="Name0" presStyleCnt="0">
        <dgm:presLayoutVars>
          <dgm:dir/>
          <dgm:animLvl val="lvl"/>
          <dgm:resizeHandles val="exact"/>
        </dgm:presLayoutVars>
      </dgm:prSet>
      <dgm:spPr/>
    </dgm:pt>
    <dgm:pt modelId="{9210302E-9441-442E-938A-2139A255276B}" type="pres">
      <dgm:prSet presAssocID="{0C445C44-7BF0-4DC9-993A-4794B186A436}" presName="Name8" presStyleCnt="0"/>
      <dgm:spPr/>
    </dgm:pt>
    <dgm:pt modelId="{14945A04-6DE1-4CA3-92BF-02FEC267A8F6}" type="pres">
      <dgm:prSet presAssocID="{0C445C44-7BF0-4DC9-993A-4794B186A436}" presName="level" presStyleLbl="node1" presStyleIdx="0" presStyleCnt="3">
        <dgm:presLayoutVars>
          <dgm:chMax val="1"/>
          <dgm:bulletEnabled val="1"/>
        </dgm:presLayoutVars>
      </dgm:prSet>
      <dgm:spPr/>
      <dgm:t>
        <a:bodyPr/>
        <a:lstStyle/>
        <a:p>
          <a:endParaRPr lang="es-MX"/>
        </a:p>
      </dgm:t>
    </dgm:pt>
    <dgm:pt modelId="{BFEC519E-1A5E-44A3-92AC-019512C1E041}" type="pres">
      <dgm:prSet presAssocID="{0C445C44-7BF0-4DC9-993A-4794B186A436}" presName="levelTx" presStyleLbl="revTx" presStyleIdx="0" presStyleCnt="0">
        <dgm:presLayoutVars>
          <dgm:chMax val="1"/>
          <dgm:bulletEnabled val="1"/>
        </dgm:presLayoutVars>
      </dgm:prSet>
      <dgm:spPr/>
      <dgm:t>
        <a:bodyPr/>
        <a:lstStyle/>
        <a:p>
          <a:endParaRPr lang="es-MX"/>
        </a:p>
      </dgm:t>
    </dgm:pt>
    <dgm:pt modelId="{66B86791-6331-413B-9234-E24BFCACA5CA}" type="pres">
      <dgm:prSet presAssocID="{EF7BD6A7-EEBA-4A76-B95C-3834A5233E34}" presName="Name8" presStyleCnt="0"/>
      <dgm:spPr/>
    </dgm:pt>
    <dgm:pt modelId="{4C0DD313-F611-4A02-98AC-A7F76FEE63D6}" type="pres">
      <dgm:prSet presAssocID="{EF7BD6A7-EEBA-4A76-B95C-3834A5233E34}" presName="level" presStyleLbl="node1" presStyleIdx="1" presStyleCnt="3">
        <dgm:presLayoutVars>
          <dgm:chMax val="1"/>
          <dgm:bulletEnabled val="1"/>
        </dgm:presLayoutVars>
      </dgm:prSet>
      <dgm:spPr/>
      <dgm:t>
        <a:bodyPr/>
        <a:lstStyle/>
        <a:p>
          <a:endParaRPr lang="es-MX"/>
        </a:p>
      </dgm:t>
    </dgm:pt>
    <dgm:pt modelId="{2E071DD8-E8D2-4530-B43E-4E0D34CB7D29}" type="pres">
      <dgm:prSet presAssocID="{EF7BD6A7-EEBA-4A76-B95C-3834A5233E34}" presName="levelTx" presStyleLbl="revTx" presStyleIdx="0" presStyleCnt="0">
        <dgm:presLayoutVars>
          <dgm:chMax val="1"/>
          <dgm:bulletEnabled val="1"/>
        </dgm:presLayoutVars>
      </dgm:prSet>
      <dgm:spPr/>
      <dgm:t>
        <a:bodyPr/>
        <a:lstStyle/>
        <a:p>
          <a:endParaRPr lang="es-MX"/>
        </a:p>
      </dgm:t>
    </dgm:pt>
    <dgm:pt modelId="{28901E3A-E0C7-4DAF-AC6E-89838B6043A4}" type="pres">
      <dgm:prSet presAssocID="{8EEE6EAB-9A58-452F-8594-1D3FE60265FF}" presName="Name8" presStyleCnt="0"/>
      <dgm:spPr/>
    </dgm:pt>
    <dgm:pt modelId="{09841A01-78E6-4A50-92EF-FB003A02C059}" type="pres">
      <dgm:prSet presAssocID="{8EEE6EAB-9A58-452F-8594-1D3FE60265FF}" presName="level" presStyleLbl="node1" presStyleIdx="2" presStyleCnt="3">
        <dgm:presLayoutVars>
          <dgm:chMax val="1"/>
          <dgm:bulletEnabled val="1"/>
        </dgm:presLayoutVars>
      </dgm:prSet>
      <dgm:spPr/>
      <dgm:t>
        <a:bodyPr/>
        <a:lstStyle/>
        <a:p>
          <a:endParaRPr lang="es-MX"/>
        </a:p>
      </dgm:t>
    </dgm:pt>
    <dgm:pt modelId="{50E7F6FA-E9B1-461F-AD97-83CF8DFEB8C3}" type="pres">
      <dgm:prSet presAssocID="{8EEE6EAB-9A58-452F-8594-1D3FE60265FF}" presName="levelTx" presStyleLbl="revTx" presStyleIdx="0" presStyleCnt="0">
        <dgm:presLayoutVars>
          <dgm:chMax val="1"/>
          <dgm:bulletEnabled val="1"/>
        </dgm:presLayoutVars>
      </dgm:prSet>
      <dgm:spPr/>
      <dgm:t>
        <a:bodyPr/>
        <a:lstStyle/>
        <a:p>
          <a:endParaRPr lang="es-MX"/>
        </a:p>
      </dgm:t>
    </dgm:pt>
  </dgm:ptLst>
  <dgm:cxnLst>
    <dgm:cxn modelId="{E14FB559-1F6C-479D-84B6-377658D310E3}" type="presOf" srcId="{0C445C44-7BF0-4DC9-993A-4794B186A436}" destId="{14945A04-6DE1-4CA3-92BF-02FEC267A8F6}" srcOrd="0" destOrd="0" presId="urn:microsoft.com/office/officeart/2005/8/layout/pyramid1"/>
    <dgm:cxn modelId="{BE32B841-71E7-424D-9899-62BFBE2D8423}" type="presOf" srcId="{8EEE6EAB-9A58-452F-8594-1D3FE60265FF}" destId="{09841A01-78E6-4A50-92EF-FB003A02C059}" srcOrd="0" destOrd="0" presId="urn:microsoft.com/office/officeart/2005/8/layout/pyramid1"/>
    <dgm:cxn modelId="{708B89A4-69DC-4225-A3F1-A2B81581FA59}" type="presOf" srcId="{036A1041-F7CA-43D3-9220-42A40A3B6E92}" destId="{299AF3C7-9CB2-440C-BA75-880B5F4AB978}" srcOrd="0" destOrd="0" presId="urn:microsoft.com/office/officeart/2005/8/layout/pyramid1"/>
    <dgm:cxn modelId="{F46FAD49-9481-466C-8F25-18FA5F960799}" srcId="{036A1041-F7CA-43D3-9220-42A40A3B6E92}" destId="{0C445C44-7BF0-4DC9-993A-4794B186A436}" srcOrd="0" destOrd="0" parTransId="{2E448D2F-EB4F-470B-BCD2-65342FB859A6}" sibTransId="{CA1426DC-E8AC-44D2-AD47-735125BFB381}"/>
    <dgm:cxn modelId="{681725C4-F545-4AC2-81E0-E00BC0EF7D5E}" type="presOf" srcId="{8EEE6EAB-9A58-452F-8594-1D3FE60265FF}" destId="{50E7F6FA-E9B1-461F-AD97-83CF8DFEB8C3}" srcOrd="1" destOrd="0" presId="urn:microsoft.com/office/officeart/2005/8/layout/pyramid1"/>
    <dgm:cxn modelId="{141668B4-DDBD-466E-B3E2-5CDA8167060E}" type="presOf" srcId="{EF7BD6A7-EEBA-4A76-B95C-3834A5233E34}" destId="{2E071DD8-E8D2-4530-B43E-4E0D34CB7D29}" srcOrd="1" destOrd="0" presId="urn:microsoft.com/office/officeart/2005/8/layout/pyramid1"/>
    <dgm:cxn modelId="{933A951F-85DA-4EB8-98E7-A9DC0BF1B291}" srcId="{036A1041-F7CA-43D3-9220-42A40A3B6E92}" destId="{8EEE6EAB-9A58-452F-8594-1D3FE60265FF}" srcOrd="2" destOrd="0" parTransId="{C4C7CB46-0733-4257-89B9-BFA4E8686EE5}" sibTransId="{984C7D5C-C732-4EFF-8029-6767A01F1744}"/>
    <dgm:cxn modelId="{C010771D-132C-4E60-8F9F-DF41B9DEBE25}" type="presOf" srcId="{0C445C44-7BF0-4DC9-993A-4794B186A436}" destId="{BFEC519E-1A5E-44A3-92AC-019512C1E041}" srcOrd="1" destOrd="0" presId="urn:microsoft.com/office/officeart/2005/8/layout/pyramid1"/>
    <dgm:cxn modelId="{219CB01F-D41E-41D7-A0F1-85B19C4B59CC}" type="presOf" srcId="{EF7BD6A7-EEBA-4A76-B95C-3834A5233E34}" destId="{4C0DD313-F611-4A02-98AC-A7F76FEE63D6}" srcOrd="0" destOrd="0" presId="urn:microsoft.com/office/officeart/2005/8/layout/pyramid1"/>
    <dgm:cxn modelId="{57204816-1D0F-42F8-9A57-ECE9C350E446}" srcId="{036A1041-F7CA-43D3-9220-42A40A3B6E92}" destId="{EF7BD6A7-EEBA-4A76-B95C-3834A5233E34}" srcOrd="1" destOrd="0" parTransId="{447323E7-F105-47F3-94D4-5066A0E5B272}" sibTransId="{04D4CD29-8EF5-4013-9685-32CA8E624DD2}"/>
    <dgm:cxn modelId="{A9D26DE3-6069-4FAD-9512-0199FD25B49B}" type="presParOf" srcId="{299AF3C7-9CB2-440C-BA75-880B5F4AB978}" destId="{9210302E-9441-442E-938A-2139A255276B}" srcOrd="0" destOrd="0" presId="urn:microsoft.com/office/officeart/2005/8/layout/pyramid1"/>
    <dgm:cxn modelId="{70E3CCEE-D38D-47BA-9E2F-60B3FF5C5D6D}" type="presParOf" srcId="{9210302E-9441-442E-938A-2139A255276B}" destId="{14945A04-6DE1-4CA3-92BF-02FEC267A8F6}" srcOrd="0" destOrd="0" presId="urn:microsoft.com/office/officeart/2005/8/layout/pyramid1"/>
    <dgm:cxn modelId="{140F2156-EDBA-40B7-BCCD-3E39839D0066}" type="presParOf" srcId="{9210302E-9441-442E-938A-2139A255276B}" destId="{BFEC519E-1A5E-44A3-92AC-019512C1E041}" srcOrd="1" destOrd="0" presId="urn:microsoft.com/office/officeart/2005/8/layout/pyramid1"/>
    <dgm:cxn modelId="{290F4115-D3C8-45BA-92F4-691C4EFEC191}" type="presParOf" srcId="{299AF3C7-9CB2-440C-BA75-880B5F4AB978}" destId="{66B86791-6331-413B-9234-E24BFCACA5CA}" srcOrd="1" destOrd="0" presId="urn:microsoft.com/office/officeart/2005/8/layout/pyramid1"/>
    <dgm:cxn modelId="{08BB6F15-EEEF-45B7-9D82-8587CBA0106C}" type="presParOf" srcId="{66B86791-6331-413B-9234-E24BFCACA5CA}" destId="{4C0DD313-F611-4A02-98AC-A7F76FEE63D6}" srcOrd="0" destOrd="0" presId="urn:microsoft.com/office/officeart/2005/8/layout/pyramid1"/>
    <dgm:cxn modelId="{8EFFADCD-7CEA-4648-B81F-7C926119FD5B}" type="presParOf" srcId="{66B86791-6331-413B-9234-E24BFCACA5CA}" destId="{2E071DD8-E8D2-4530-B43E-4E0D34CB7D29}" srcOrd="1" destOrd="0" presId="urn:microsoft.com/office/officeart/2005/8/layout/pyramid1"/>
    <dgm:cxn modelId="{C1A688AE-920D-42E9-86E4-434DD7FCDA04}" type="presParOf" srcId="{299AF3C7-9CB2-440C-BA75-880B5F4AB978}" destId="{28901E3A-E0C7-4DAF-AC6E-89838B6043A4}" srcOrd="2" destOrd="0" presId="urn:microsoft.com/office/officeart/2005/8/layout/pyramid1"/>
    <dgm:cxn modelId="{BF1E0795-A7BF-4580-9B92-D17FF0F20F97}" type="presParOf" srcId="{28901E3A-E0C7-4DAF-AC6E-89838B6043A4}" destId="{09841A01-78E6-4A50-92EF-FB003A02C059}" srcOrd="0" destOrd="0" presId="urn:microsoft.com/office/officeart/2005/8/layout/pyramid1"/>
    <dgm:cxn modelId="{102C32DF-A5C6-4012-BB78-33C831474E2D}" type="presParOf" srcId="{28901E3A-E0C7-4DAF-AC6E-89838B6043A4}" destId="{50E7F6FA-E9B1-461F-AD97-83CF8DFEB8C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B4FE-650D-4C21-BFC4-4B3BB45DF35B}">
      <dsp:nvSpPr>
        <dsp:cNvPr id="0" name=""/>
        <dsp:cNvSpPr/>
      </dsp:nvSpPr>
      <dsp:spPr>
        <a:xfrm rot="10800000">
          <a:off x="690514" y="153"/>
          <a:ext cx="2090275" cy="65606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07" tIns="68580" rIns="128016" bIns="68580" numCol="1" spcCol="1270" anchor="ctr" anchorCtr="0">
          <a:noAutofit/>
        </a:bodyPr>
        <a:lstStyle/>
        <a:p>
          <a:pPr lvl="0" algn="l"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Empresas Tractoras</a:t>
          </a:r>
          <a:endParaRPr lang="es-MX" sz="1800" b="1" kern="1200" dirty="0">
            <a:effectLst>
              <a:outerShdw blurRad="38100" dist="38100" dir="2700000" algn="tl">
                <a:srgbClr val="000000">
                  <a:alpha val="43137"/>
                </a:srgbClr>
              </a:outerShdw>
            </a:effectLst>
          </a:endParaRPr>
        </a:p>
      </dsp:txBody>
      <dsp:txXfrm rot="10800000">
        <a:off x="854530" y="153"/>
        <a:ext cx="1926259" cy="656065"/>
      </dsp:txXfrm>
    </dsp:sp>
    <dsp:sp modelId="{30182E6A-2DBF-48A3-890A-03A22BB01851}">
      <dsp:nvSpPr>
        <dsp:cNvPr id="0" name=""/>
        <dsp:cNvSpPr/>
      </dsp:nvSpPr>
      <dsp:spPr>
        <a:xfrm>
          <a:off x="362481" y="153"/>
          <a:ext cx="656065" cy="65606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C0AB5-A2A1-4C39-ACED-6D12F836669E}">
      <dsp:nvSpPr>
        <dsp:cNvPr id="0" name=""/>
        <dsp:cNvSpPr/>
      </dsp:nvSpPr>
      <dsp:spPr>
        <a:xfrm rot="10800000">
          <a:off x="690514" y="852060"/>
          <a:ext cx="2090275" cy="65606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07" tIns="68580" rIns="128016" bIns="68580" numCol="1" spcCol="1270" anchor="ctr" anchorCtr="0">
          <a:noAutofit/>
        </a:bodyPr>
        <a:lstStyle/>
        <a:p>
          <a:pPr lvl="0" algn="l"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Gacelas</a:t>
          </a:r>
          <a:endParaRPr lang="es-MX" sz="1800" b="1" kern="1200" dirty="0">
            <a:effectLst>
              <a:outerShdw blurRad="38100" dist="38100" dir="2700000" algn="tl">
                <a:srgbClr val="000000">
                  <a:alpha val="43137"/>
                </a:srgbClr>
              </a:outerShdw>
            </a:effectLst>
          </a:endParaRPr>
        </a:p>
      </dsp:txBody>
      <dsp:txXfrm rot="10800000">
        <a:off x="854530" y="852060"/>
        <a:ext cx="1926259" cy="656065"/>
      </dsp:txXfrm>
    </dsp:sp>
    <dsp:sp modelId="{9712B8DD-4565-4A29-9C31-FFBD9D1965DA}">
      <dsp:nvSpPr>
        <dsp:cNvPr id="0" name=""/>
        <dsp:cNvSpPr/>
      </dsp:nvSpPr>
      <dsp:spPr>
        <a:xfrm>
          <a:off x="362481" y="852060"/>
          <a:ext cx="656065" cy="65606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ADA6D-024E-41E8-93DD-F804A9CE2A20}">
      <dsp:nvSpPr>
        <dsp:cNvPr id="0" name=""/>
        <dsp:cNvSpPr/>
      </dsp:nvSpPr>
      <dsp:spPr>
        <a:xfrm rot="10800000">
          <a:off x="690514" y="1703967"/>
          <a:ext cx="2090275" cy="65606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07" tIns="68580" rIns="128016" bIns="68580" numCol="1" spcCol="1270" anchor="ctr" anchorCtr="0">
          <a:noAutofit/>
        </a:bodyPr>
        <a:lstStyle/>
        <a:p>
          <a:pPr lvl="0" algn="l"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PYMES</a:t>
          </a:r>
          <a:endParaRPr lang="es-MX" sz="1800" b="1" kern="1200" dirty="0">
            <a:effectLst>
              <a:outerShdw blurRad="38100" dist="38100" dir="2700000" algn="tl">
                <a:srgbClr val="000000">
                  <a:alpha val="43137"/>
                </a:srgbClr>
              </a:outerShdw>
            </a:effectLst>
          </a:endParaRPr>
        </a:p>
      </dsp:txBody>
      <dsp:txXfrm rot="10800000">
        <a:off x="854530" y="1703967"/>
        <a:ext cx="1926259" cy="656065"/>
      </dsp:txXfrm>
    </dsp:sp>
    <dsp:sp modelId="{0C8EA601-37B0-4A62-B47E-D3F0E5C3E74A}">
      <dsp:nvSpPr>
        <dsp:cNvPr id="0" name=""/>
        <dsp:cNvSpPr/>
      </dsp:nvSpPr>
      <dsp:spPr>
        <a:xfrm>
          <a:off x="362481" y="1703967"/>
          <a:ext cx="656065" cy="65606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76B104-A100-43F3-8058-8E8A8E55D094}">
      <dsp:nvSpPr>
        <dsp:cNvPr id="0" name=""/>
        <dsp:cNvSpPr/>
      </dsp:nvSpPr>
      <dsp:spPr>
        <a:xfrm rot="10800000">
          <a:off x="690514" y="2555873"/>
          <a:ext cx="2090275" cy="65606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07" tIns="68580" rIns="128016" bIns="68580" numCol="1" spcCol="1270" anchor="ctr" anchorCtr="0">
          <a:noAutofit/>
        </a:bodyPr>
        <a:lstStyle/>
        <a:p>
          <a:pPr lvl="0" algn="l"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Microempresas</a:t>
          </a:r>
          <a:endParaRPr lang="es-MX" sz="1800" b="1" kern="1200" dirty="0">
            <a:effectLst>
              <a:outerShdw blurRad="38100" dist="38100" dir="2700000" algn="tl">
                <a:srgbClr val="000000">
                  <a:alpha val="43137"/>
                </a:srgbClr>
              </a:outerShdw>
            </a:effectLst>
          </a:endParaRPr>
        </a:p>
      </dsp:txBody>
      <dsp:txXfrm rot="10800000">
        <a:off x="854530" y="2555873"/>
        <a:ext cx="1926259" cy="656065"/>
      </dsp:txXfrm>
    </dsp:sp>
    <dsp:sp modelId="{D28DC580-7CEE-4038-A7A4-1669D8E6D8BE}">
      <dsp:nvSpPr>
        <dsp:cNvPr id="0" name=""/>
        <dsp:cNvSpPr/>
      </dsp:nvSpPr>
      <dsp:spPr>
        <a:xfrm>
          <a:off x="362481" y="2555873"/>
          <a:ext cx="656065" cy="65606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01CC7-A534-4E1A-9F7F-E5CC7906260D}">
      <dsp:nvSpPr>
        <dsp:cNvPr id="0" name=""/>
        <dsp:cNvSpPr/>
      </dsp:nvSpPr>
      <dsp:spPr>
        <a:xfrm rot="10800000">
          <a:off x="690514" y="3407780"/>
          <a:ext cx="2090275" cy="65606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307" tIns="68580" rIns="128016" bIns="68580" numCol="1" spcCol="1270" anchor="ctr" anchorCtr="0">
          <a:noAutofit/>
        </a:bodyPr>
        <a:lstStyle/>
        <a:p>
          <a:pPr lvl="0" algn="l"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Nuevos</a:t>
          </a:r>
        </a:p>
        <a:p>
          <a:pPr lvl="0" algn="l"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Emprendedores</a:t>
          </a:r>
          <a:endParaRPr lang="es-MX" sz="1800" b="1" kern="1200" dirty="0">
            <a:effectLst>
              <a:outerShdw blurRad="38100" dist="38100" dir="2700000" algn="tl">
                <a:srgbClr val="000000">
                  <a:alpha val="43137"/>
                </a:srgbClr>
              </a:outerShdw>
            </a:effectLst>
          </a:endParaRPr>
        </a:p>
      </dsp:txBody>
      <dsp:txXfrm rot="10800000">
        <a:off x="854530" y="3407780"/>
        <a:ext cx="1926259" cy="656065"/>
      </dsp:txXfrm>
    </dsp:sp>
    <dsp:sp modelId="{CAD3D58C-724F-4FF1-8DFC-320B1DBE12A4}">
      <dsp:nvSpPr>
        <dsp:cNvPr id="0" name=""/>
        <dsp:cNvSpPr/>
      </dsp:nvSpPr>
      <dsp:spPr>
        <a:xfrm>
          <a:off x="362481" y="3407780"/>
          <a:ext cx="656065" cy="656065"/>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41CE6-E27F-426B-850C-1CCD679342D8}">
      <dsp:nvSpPr>
        <dsp:cNvPr id="0" name=""/>
        <dsp:cNvSpPr/>
      </dsp:nvSpPr>
      <dsp:spPr>
        <a:xfrm>
          <a:off x="2300655" y="1328547"/>
          <a:ext cx="1623780" cy="1623780"/>
        </a:xfrm>
        <a:prstGeom prst="gear9">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0" kern="1200" dirty="0" smtClean="0"/>
            <a:t>71,210 Empresas Apoyadas</a:t>
          </a:r>
        </a:p>
      </dsp:txBody>
      <dsp:txXfrm>
        <a:off x="2627107" y="1708910"/>
        <a:ext cx="970876" cy="834656"/>
      </dsp:txXfrm>
    </dsp:sp>
    <dsp:sp modelId="{96C51FE9-B828-4B65-ABD9-51CFF939C2E2}">
      <dsp:nvSpPr>
        <dsp:cNvPr id="0" name=""/>
        <dsp:cNvSpPr/>
      </dsp:nvSpPr>
      <dsp:spPr>
        <a:xfrm>
          <a:off x="1237049" y="944744"/>
          <a:ext cx="1418652" cy="1180931"/>
        </a:xfrm>
        <a:prstGeom prst="gear6">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smtClean="0">
              <a:solidFill>
                <a:srgbClr val="002060"/>
              </a:solidFill>
            </a:rPr>
            <a:t>67,391 MDP en Crédito</a:t>
          </a:r>
          <a:endParaRPr lang="es-MX" sz="1300" b="1" kern="1200" dirty="0">
            <a:solidFill>
              <a:srgbClr val="002060"/>
            </a:solidFill>
          </a:endParaRPr>
        </a:p>
      </dsp:txBody>
      <dsp:txXfrm>
        <a:off x="1568907" y="1243844"/>
        <a:ext cx="754936" cy="582731"/>
      </dsp:txXfrm>
    </dsp:sp>
    <dsp:sp modelId="{9A1A45B1-DF33-4BF8-A48B-C748B91D7724}">
      <dsp:nvSpPr>
        <dsp:cNvPr id="0" name=""/>
        <dsp:cNvSpPr/>
      </dsp:nvSpPr>
      <dsp:spPr>
        <a:xfrm rot="20700000">
          <a:off x="2015274" y="130579"/>
          <a:ext cx="1161228" cy="1155957"/>
        </a:xfrm>
        <a:prstGeom prst="gear6">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b="1" kern="1200" dirty="0" smtClean="0">
              <a:solidFill>
                <a:srgbClr val="002060"/>
              </a:solidFill>
            </a:rPr>
            <a:t>1.1 Millones de Empleos Apoyados */</a:t>
          </a:r>
          <a:endParaRPr lang="es-MX" sz="1000" b="1" kern="1200" dirty="0">
            <a:solidFill>
              <a:srgbClr val="002060"/>
            </a:solidFill>
          </a:endParaRPr>
        </a:p>
      </dsp:txBody>
      <dsp:txXfrm rot="-20700000">
        <a:off x="2270278" y="383802"/>
        <a:ext cx="651220" cy="649512"/>
      </dsp:txXfrm>
    </dsp:sp>
    <dsp:sp modelId="{2995C1B4-32DA-464A-8777-04D625503573}">
      <dsp:nvSpPr>
        <dsp:cNvPr id="0" name=""/>
        <dsp:cNvSpPr/>
      </dsp:nvSpPr>
      <dsp:spPr>
        <a:xfrm>
          <a:off x="2162670" y="1090898"/>
          <a:ext cx="2078438" cy="2078438"/>
        </a:xfrm>
        <a:prstGeom prst="circularArrow">
          <a:avLst>
            <a:gd name="adj1" fmla="val 4687"/>
            <a:gd name="adj2" fmla="val 299029"/>
            <a:gd name="adj3" fmla="val 2476726"/>
            <a:gd name="adj4" fmla="val 15949015"/>
            <a:gd name="adj5" fmla="val 5469"/>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A3E8D64-277E-44B1-8DA6-5412D0142F62}">
      <dsp:nvSpPr>
        <dsp:cNvPr id="0" name=""/>
        <dsp:cNvSpPr/>
      </dsp:nvSpPr>
      <dsp:spPr>
        <a:xfrm>
          <a:off x="1146769" y="688779"/>
          <a:ext cx="1510115" cy="1510115"/>
        </a:xfrm>
        <a:prstGeom prst="leftCircularArrow">
          <a:avLst>
            <a:gd name="adj1" fmla="val 6452"/>
            <a:gd name="adj2" fmla="val 429999"/>
            <a:gd name="adj3" fmla="val 10489124"/>
            <a:gd name="adj4" fmla="val 14837806"/>
            <a:gd name="adj5" fmla="val 7527"/>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FAB4D44-A768-411A-A3B9-456FC9E3D43A}">
      <dsp:nvSpPr>
        <dsp:cNvPr id="0" name=""/>
        <dsp:cNvSpPr/>
      </dsp:nvSpPr>
      <dsp:spPr>
        <a:xfrm>
          <a:off x="1749710" y="-118089"/>
          <a:ext cx="1628208" cy="1628208"/>
        </a:xfrm>
        <a:prstGeom prst="circularArrow">
          <a:avLst>
            <a:gd name="adj1" fmla="val 5984"/>
            <a:gd name="adj2" fmla="val 394124"/>
            <a:gd name="adj3" fmla="val 13313824"/>
            <a:gd name="adj4" fmla="val 10508221"/>
            <a:gd name="adj5" fmla="val 6981"/>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05AFB-4A85-494D-939B-EFD8906D1FDD}">
      <dsp:nvSpPr>
        <dsp:cNvPr id="0" name=""/>
        <dsp:cNvSpPr/>
      </dsp:nvSpPr>
      <dsp:spPr>
        <a:xfrm rot="5400000">
          <a:off x="4112728" y="-2937627"/>
          <a:ext cx="356422" cy="632231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smtClean="0">
              <a:latin typeface="Arial" pitchFamily="34" charset="0"/>
              <a:cs typeface="Arial" pitchFamily="34" charset="0"/>
            </a:rPr>
            <a:t>Generadores de empleo</a:t>
          </a:r>
          <a:endParaRPr lang="es-MX" sz="1200" b="1" kern="1200" dirty="0">
            <a:latin typeface="Arial" pitchFamily="34" charset="0"/>
            <a:cs typeface="Arial" pitchFamily="34" charset="0"/>
          </a:endParaRPr>
        </a:p>
      </dsp:txBody>
      <dsp:txXfrm rot="-5400000">
        <a:off x="1129783" y="62717"/>
        <a:ext cx="6304914" cy="321624"/>
      </dsp:txXfrm>
    </dsp:sp>
    <dsp:sp modelId="{11BAF71B-AF50-4E8A-917F-220836AD71D7}">
      <dsp:nvSpPr>
        <dsp:cNvPr id="0" name=""/>
        <dsp:cNvSpPr/>
      </dsp:nvSpPr>
      <dsp:spPr>
        <a:xfrm>
          <a:off x="0" y="765"/>
          <a:ext cx="1021040" cy="4455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endParaRPr lang="es-MX" sz="2200" kern="1200" dirty="0"/>
        </a:p>
      </dsp:txBody>
      <dsp:txXfrm>
        <a:off x="21749" y="22514"/>
        <a:ext cx="977542" cy="402030"/>
      </dsp:txXfrm>
    </dsp:sp>
    <dsp:sp modelId="{1E1ACD3C-609E-4525-968B-96F4F02BAD3C}">
      <dsp:nvSpPr>
        <dsp:cNvPr id="0" name=""/>
        <dsp:cNvSpPr/>
      </dsp:nvSpPr>
      <dsp:spPr>
        <a:xfrm rot="5400000">
          <a:off x="4112728" y="-2469822"/>
          <a:ext cx="356422" cy="6322313"/>
        </a:xfrm>
        <a:prstGeom prst="round2SameRect">
          <a:avLst/>
        </a:prstGeom>
        <a:solidFill>
          <a:schemeClr val="accent3">
            <a:tint val="40000"/>
            <a:alpha val="90000"/>
            <a:hueOff val="2143370"/>
            <a:satOff val="-2759"/>
            <a:lumOff val="-215"/>
            <a:alphaOff val="0"/>
          </a:schemeClr>
        </a:solidFill>
        <a:ln w="25400" cap="flat" cmpd="sng" algn="ctr">
          <a:solidFill>
            <a:schemeClr val="accent3">
              <a:tint val="40000"/>
              <a:alpha val="90000"/>
              <a:hueOff val="2143370"/>
              <a:satOff val="-2759"/>
              <a:lumOff val="-2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smtClean="0">
              <a:latin typeface="Arial" pitchFamily="34" charset="0"/>
              <a:cs typeface="Arial" pitchFamily="34" charset="0"/>
            </a:rPr>
            <a:t>Pertenecen a sectores prioritarios estatales, regionales o nacionales. </a:t>
          </a:r>
          <a:endParaRPr lang="es-MX" sz="1200" b="1" kern="1200" dirty="0">
            <a:latin typeface="Arial" pitchFamily="34" charset="0"/>
            <a:cs typeface="Arial" pitchFamily="34" charset="0"/>
          </a:endParaRPr>
        </a:p>
      </dsp:txBody>
      <dsp:txXfrm rot="-5400000">
        <a:off x="1129783" y="530522"/>
        <a:ext cx="6304914" cy="321624"/>
      </dsp:txXfrm>
    </dsp:sp>
    <dsp:sp modelId="{3D0C02EA-DA80-416E-B1B7-C119087DBED5}">
      <dsp:nvSpPr>
        <dsp:cNvPr id="0" name=""/>
        <dsp:cNvSpPr/>
      </dsp:nvSpPr>
      <dsp:spPr>
        <a:xfrm>
          <a:off x="0" y="468569"/>
          <a:ext cx="1021040" cy="445528"/>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endParaRPr lang="es-MX" sz="2200" kern="1200" dirty="0"/>
        </a:p>
      </dsp:txBody>
      <dsp:txXfrm>
        <a:off x="21749" y="490318"/>
        <a:ext cx="977542" cy="402030"/>
      </dsp:txXfrm>
    </dsp:sp>
    <dsp:sp modelId="{C423A6B5-1339-4E09-BF4B-4A099FA932FB}">
      <dsp:nvSpPr>
        <dsp:cNvPr id="0" name=""/>
        <dsp:cNvSpPr/>
      </dsp:nvSpPr>
      <dsp:spPr>
        <a:xfrm rot="5400000">
          <a:off x="4112728" y="-2002018"/>
          <a:ext cx="356422" cy="6322313"/>
        </a:xfrm>
        <a:prstGeom prst="round2SameRect">
          <a:avLst/>
        </a:prstGeom>
        <a:solidFill>
          <a:schemeClr val="accent3">
            <a:tint val="40000"/>
            <a:alpha val="90000"/>
            <a:hueOff val="4286741"/>
            <a:satOff val="-5517"/>
            <a:lumOff val="-430"/>
            <a:alphaOff val="0"/>
          </a:schemeClr>
        </a:solidFill>
        <a:ln w="25400" cap="flat" cmpd="sng" algn="ctr">
          <a:solidFill>
            <a:schemeClr val="accent3">
              <a:tint val="40000"/>
              <a:alpha val="90000"/>
              <a:hueOff val="4286741"/>
              <a:satOff val="-5517"/>
              <a:lumOff val="-4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smtClean="0">
              <a:latin typeface="Arial" pitchFamily="34" charset="0"/>
              <a:cs typeface="Arial" pitchFamily="34" charset="0"/>
            </a:rPr>
            <a:t>Fomentan la integración de cadenas de valor.</a:t>
          </a:r>
          <a:endParaRPr lang="es-MX" sz="1200" b="1" kern="1200" dirty="0">
            <a:latin typeface="Arial" pitchFamily="34" charset="0"/>
            <a:cs typeface="Arial" pitchFamily="34" charset="0"/>
          </a:endParaRPr>
        </a:p>
      </dsp:txBody>
      <dsp:txXfrm rot="-5400000">
        <a:off x="1129783" y="998326"/>
        <a:ext cx="6304914" cy="321624"/>
      </dsp:txXfrm>
    </dsp:sp>
    <dsp:sp modelId="{9641033D-FDCE-40C0-B8E3-B66E2E91F8A9}">
      <dsp:nvSpPr>
        <dsp:cNvPr id="0" name=""/>
        <dsp:cNvSpPr/>
      </dsp:nvSpPr>
      <dsp:spPr>
        <a:xfrm>
          <a:off x="0" y="936374"/>
          <a:ext cx="1021040" cy="445528"/>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endParaRPr lang="es-MX" sz="2200" kern="1200" dirty="0"/>
        </a:p>
      </dsp:txBody>
      <dsp:txXfrm>
        <a:off x="21749" y="958123"/>
        <a:ext cx="977542" cy="402030"/>
      </dsp:txXfrm>
    </dsp:sp>
    <dsp:sp modelId="{DEB5ABD2-C394-41BB-8025-81793A650026}">
      <dsp:nvSpPr>
        <dsp:cNvPr id="0" name=""/>
        <dsp:cNvSpPr/>
      </dsp:nvSpPr>
      <dsp:spPr>
        <a:xfrm rot="5400000">
          <a:off x="4112728" y="-1534213"/>
          <a:ext cx="356422" cy="6322313"/>
        </a:xfrm>
        <a:prstGeom prst="round2SameRect">
          <a:avLst/>
        </a:prstGeom>
        <a:solidFill>
          <a:schemeClr val="accent3">
            <a:tint val="40000"/>
            <a:alpha val="90000"/>
            <a:hueOff val="6430112"/>
            <a:satOff val="-8276"/>
            <a:lumOff val="-645"/>
            <a:alphaOff val="0"/>
          </a:schemeClr>
        </a:solidFill>
        <a:ln w="25400" cap="flat" cmpd="sng" algn="ctr">
          <a:solidFill>
            <a:schemeClr val="accent3">
              <a:tint val="40000"/>
              <a:alpha val="90000"/>
              <a:hueOff val="6430112"/>
              <a:satOff val="-8276"/>
              <a:lumOff val="-6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smtClean="0">
              <a:latin typeface="Arial" pitchFamily="34" charset="0"/>
              <a:cs typeface="Arial" pitchFamily="34" charset="0"/>
            </a:rPr>
            <a:t>Inciden en la competitividad sectorial.</a:t>
          </a:r>
          <a:endParaRPr lang="es-MX" sz="1200" b="1" kern="1200" dirty="0">
            <a:latin typeface="Arial" pitchFamily="34" charset="0"/>
            <a:cs typeface="Arial" pitchFamily="34" charset="0"/>
          </a:endParaRPr>
        </a:p>
      </dsp:txBody>
      <dsp:txXfrm rot="-5400000">
        <a:off x="1129783" y="1466131"/>
        <a:ext cx="6304914" cy="321624"/>
      </dsp:txXfrm>
    </dsp:sp>
    <dsp:sp modelId="{3BA3BF05-45C9-432B-9251-E36AC560D01F}">
      <dsp:nvSpPr>
        <dsp:cNvPr id="0" name=""/>
        <dsp:cNvSpPr/>
      </dsp:nvSpPr>
      <dsp:spPr>
        <a:xfrm>
          <a:off x="0" y="1404179"/>
          <a:ext cx="1021040" cy="445528"/>
        </a:xfrm>
        <a:prstGeom prst="roundRect">
          <a:avLst/>
        </a:prstGeom>
        <a:solidFill>
          <a:schemeClr val="accent3">
            <a:hueOff val="6750160"/>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endParaRPr lang="es-MX" sz="2200" kern="1200" dirty="0"/>
        </a:p>
      </dsp:txBody>
      <dsp:txXfrm>
        <a:off x="21749" y="1425928"/>
        <a:ext cx="977542" cy="402030"/>
      </dsp:txXfrm>
    </dsp:sp>
    <dsp:sp modelId="{7E879A7C-A269-49AD-BE80-53D9A58D7645}">
      <dsp:nvSpPr>
        <dsp:cNvPr id="0" name=""/>
        <dsp:cNvSpPr/>
      </dsp:nvSpPr>
      <dsp:spPr>
        <a:xfrm rot="5400000">
          <a:off x="4112728" y="-1066408"/>
          <a:ext cx="356422" cy="6322313"/>
        </a:xfrm>
        <a:prstGeom prst="round2SameRect">
          <a:avLst/>
        </a:prstGeom>
        <a:solidFill>
          <a:schemeClr val="accent3">
            <a:tint val="40000"/>
            <a:alpha val="90000"/>
            <a:hueOff val="8573481"/>
            <a:satOff val="-11034"/>
            <a:lumOff val="-860"/>
            <a:alphaOff val="0"/>
          </a:schemeClr>
        </a:solidFill>
        <a:ln w="25400" cap="flat" cmpd="sng" algn="ctr">
          <a:solidFill>
            <a:schemeClr val="accent3">
              <a:tint val="40000"/>
              <a:alpha val="90000"/>
              <a:hueOff val="8573481"/>
              <a:satOff val="-11034"/>
              <a:lumOff val="-8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smtClean="0">
              <a:latin typeface="Arial" pitchFamily="34" charset="0"/>
              <a:cs typeface="Arial" pitchFamily="34" charset="0"/>
            </a:rPr>
            <a:t>Detonadores de Inversión del Sector Privado</a:t>
          </a:r>
          <a:endParaRPr lang="es-MX" sz="1200" b="1" kern="1200" dirty="0">
            <a:latin typeface="Arial" pitchFamily="34" charset="0"/>
            <a:cs typeface="Arial" pitchFamily="34" charset="0"/>
          </a:endParaRPr>
        </a:p>
      </dsp:txBody>
      <dsp:txXfrm rot="-5400000">
        <a:off x="1129783" y="1933936"/>
        <a:ext cx="6304914" cy="321624"/>
      </dsp:txXfrm>
    </dsp:sp>
    <dsp:sp modelId="{D03E4E6C-1F14-4828-881E-D36E9D073042}">
      <dsp:nvSpPr>
        <dsp:cNvPr id="0" name=""/>
        <dsp:cNvSpPr/>
      </dsp:nvSpPr>
      <dsp:spPr>
        <a:xfrm>
          <a:off x="0" y="1871983"/>
          <a:ext cx="1021040" cy="445528"/>
        </a:xfrm>
        <a:prstGeom prst="roundRect">
          <a:avLst/>
        </a:prstGeom>
        <a:solidFill>
          <a:schemeClr val="accent3">
            <a:hueOff val="9000212"/>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endParaRPr lang="es-MX" sz="2200" kern="1200" dirty="0"/>
        </a:p>
      </dsp:txBody>
      <dsp:txXfrm>
        <a:off x="21749" y="1893732"/>
        <a:ext cx="977542" cy="402030"/>
      </dsp:txXfrm>
    </dsp:sp>
    <dsp:sp modelId="{3495CA57-3134-4ABF-AA04-859CD3B44169}">
      <dsp:nvSpPr>
        <dsp:cNvPr id="0" name=""/>
        <dsp:cNvSpPr/>
      </dsp:nvSpPr>
      <dsp:spPr>
        <a:xfrm rot="5400000">
          <a:off x="4033254" y="-616329"/>
          <a:ext cx="394246" cy="6322313"/>
        </a:xfrm>
        <a:prstGeom prst="round2SameRect">
          <a:avLst/>
        </a:prstGeom>
        <a:solidFill>
          <a:schemeClr val="accent3">
            <a:tint val="40000"/>
            <a:alpha val="90000"/>
            <a:hueOff val="10716852"/>
            <a:satOff val="-13793"/>
            <a:lumOff val="-1075"/>
            <a:alphaOff val="0"/>
          </a:schemeClr>
        </a:solidFill>
        <a:ln w="25400" cap="flat" cmpd="sng" algn="ctr">
          <a:solidFill>
            <a:schemeClr val="accent3">
              <a:tint val="40000"/>
              <a:alpha val="90000"/>
              <a:hueOff val="10716852"/>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just" defTabSz="533400">
            <a:lnSpc>
              <a:spcPct val="90000"/>
            </a:lnSpc>
            <a:spcBef>
              <a:spcPct val="0"/>
            </a:spcBef>
            <a:spcAft>
              <a:spcPct val="15000"/>
            </a:spcAft>
            <a:buChar char="••"/>
          </a:pPr>
          <a:r>
            <a:rPr lang="es-MX" sz="1200" b="1" kern="1200" dirty="0" smtClean="0">
              <a:latin typeface="Arial" pitchFamily="34" charset="0"/>
              <a:cs typeface="Arial" pitchFamily="34" charset="0"/>
            </a:rPr>
            <a:t>Sin acceso a un producto de crédito tradicional adecuado a sus necesidades.</a:t>
          </a:r>
          <a:endParaRPr lang="es-MX" sz="1200" b="1" kern="1200" dirty="0">
            <a:latin typeface="Arial" pitchFamily="34" charset="0"/>
            <a:cs typeface="Arial" pitchFamily="34" charset="0"/>
          </a:endParaRPr>
        </a:p>
      </dsp:txBody>
      <dsp:txXfrm rot="-5400000">
        <a:off x="1069221" y="2366950"/>
        <a:ext cx="6303067" cy="355754"/>
      </dsp:txXfrm>
    </dsp:sp>
    <dsp:sp modelId="{B73BDDF2-F030-4955-ACFB-B0238D78A198}">
      <dsp:nvSpPr>
        <dsp:cNvPr id="0" name=""/>
        <dsp:cNvSpPr/>
      </dsp:nvSpPr>
      <dsp:spPr>
        <a:xfrm>
          <a:off x="0" y="2339788"/>
          <a:ext cx="1021040" cy="445528"/>
        </a:xfrm>
        <a:prstGeom prst="round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endParaRPr lang="es-MX" sz="2200" kern="1200" dirty="0"/>
        </a:p>
      </dsp:txBody>
      <dsp:txXfrm>
        <a:off x="21749" y="2361537"/>
        <a:ext cx="977542" cy="4020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88400-0ABD-47B2-9FC4-71732E5F858C}">
      <dsp:nvSpPr>
        <dsp:cNvPr id="0" name=""/>
        <dsp:cNvSpPr/>
      </dsp:nvSpPr>
      <dsp:spPr>
        <a:xfrm>
          <a:off x="0" y="258391"/>
          <a:ext cx="7470912"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826" tIns="291592" rIns="579826" bIns="78232"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Equipamiento, Infraestructura y hasta un 50% para capital de trabajo asociado al Proyectos de Inversión.</a:t>
          </a:r>
          <a:endParaRPr lang="es-MX" sz="1100" kern="1200" dirty="0"/>
        </a:p>
      </dsp:txBody>
      <dsp:txXfrm>
        <a:off x="0" y="258391"/>
        <a:ext cx="7470912" cy="529200"/>
      </dsp:txXfrm>
    </dsp:sp>
    <dsp:sp modelId="{BADA6199-6FAA-40AB-9EC1-3DBFAE57553B}">
      <dsp:nvSpPr>
        <dsp:cNvPr id="0" name=""/>
        <dsp:cNvSpPr/>
      </dsp:nvSpPr>
      <dsp:spPr>
        <a:xfrm>
          <a:off x="373545" y="51751"/>
          <a:ext cx="5229638"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668" tIns="0" rIns="197668" bIns="0" numCol="1" spcCol="1270" anchor="ctr" anchorCtr="0">
          <a:noAutofit/>
        </a:bodyPr>
        <a:lstStyle/>
        <a:p>
          <a:pPr lvl="0" algn="l" defTabSz="622300">
            <a:lnSpc>
              <a:spcPct val="90000"/>
            </a:lnSpc>
            <a:spcBef>
              <a:spcPct val="0"/>
            </a:spcBef>
            <a:spcAft>
              <a:spcPct val="35000"/>
            </a:spcAft>
          </a:pPr>
          <a:r>
            <a:rPr lang="es-MX" sz="1400" kern="1200" dirty="0" smtClean="0"/>
            <a:t>Destino de financiamiento</a:t>
          </a:r>
          <a:endParaRPr lang="es-MX" sz="1400" kern="1200" dirty="0"/>
        </a:p>
      </dsp:txBody>
      <dsp:txXfrm>
        <a:off x="393720" y="71926"/>
        <a:ext cx="5189288" cy="372930"/>
      </dsp:txXfrm>
    </dsp:sp>
    <dsp:sp modelId="{06EA667F-A6B1-4194-A452-7037AF26405B}">
      <dsp:nvSpPr>
        <dsp:cNvPr id="0" name=""/>
        <dsp:cNvSpPr/>
      </dsp:nvSpPr>
      <dsp:spPr>
        <a:xfrm>
          <a:off x="0" y="1069831"/>
          <a:ext cx="7470912" cy="529200"/>
        </a:xfrm>
        <a:prstGeom prst="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826" tIns="291592" rIns="579826" bIns="78232"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Hasta 2 millones de pesos por proyecto.</a:t>
          </a:r>
          <a:endParaRPr lang="es-MX" sz="1100" kern="1200" dirty="0"/>
        </a:p>
      </dsp:txBody>
      <dsp:txXfrm>
        <a:off x="0" y="1069831"/>
        <a:ext cx="7470912" cy="529200"/>
      </dsp:txXfrm>
    </dsp:sp>
    <dsp:sp modelId="{EBE09156-A4D9-4EC4-AC84-5227026A0C1E}">
      <dsp:nvSpPr>
        <dsp:cNvPr id="0" name=""/>
        <dsp:cNvSpPr/>
      </dsp:nvSpPr>
      <dsp:spPr>
        <a:xfrm>
          <a:off x="373545" y="863191"/>
          <a:ext cx="5229638" cy="413280"/>
        </a:xfrm>
        <a:prstGeom prst="round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668" tIns="0" rIns="197668" bIns="0" numCol="1" spcCol="1270" anchor="ctr" anchorCtr="0">
          <a:noAutofit/>
        </a:bodyPr>
        <a:lstStyle/>
        <a:p>
          <a:pPr lvl="0" algn="l" defTabSz="622300">
            <a:lnSpc>
              <a:spcPct val="90000"/>
            </a:lnSpc>
            <a:spcBef>
              <a:spcPct val="0"/>
            </a:spcBef>
            <a:spcAft>
              <a:spcPct val="35000"/>
            </a:spcAft>
          </a:pPr>
          <a:r>
            <a:rPr lang="es-MX" sz="1400" kern="1200" dirty="0" smtClean="0"/>
            <a:t>Monto máximo de financiamiento</a:t>
          </a:r>
          <a:endParaRPr lang="es-MX" sz="1400" kern="1200" dirty="0"/>
        </a:p>
      </dsp:txBody>
      <dsp:txXfrm>
        <a:off x="393720" y="883366"/>
        <a:ext cx="5189288" cy="372930"/>
      </dsp:txXfrm>
    </dsp:sp>
    <dsp:sp modelId="{5D8D5F18-BA83-49BA-8F50-3B04CD582C9F}">
      <dsp:nvSpPr>
        <dsp:cNvPr id="0" name=""/>
        <dsp:cNvSpPr/>
      </dsp:nvSpPr>
      <dsp:spPr>
        <a:xfrm>
          <a:off x="0" y="1881271"/>
          <a:ext cx="7470912" cy="529200"/>
        </a:xfrm>
        <a:prstGeom prst="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826" tIns="291592" rIns="579826" bIns="78232"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Tasa ordinaria del 12% anual pagadera mensualmente. La tasa moratoria será de 2 veces la tasa ordinaria.</a:t>
          </a:r>
          <a:endParaRPr lang="es-MX" sz="1100" kern="1200" dirty="0"/>
        </a:p>
      </dsp:txBody>
      <dsp:txXfrm>
        <a:off x="0" y="1881271"/>
        <a:ext cx="7470912" cy="529200"/>
      </dsp:txXfrm>
    </dsp:sp>
    <dsp:sp modelId="{5A05DBD0-1432-47F3-AB47-4D2B018946C7}">
      <dsp:nvSpPr>
        <dsp:cNvPr id="0" name=""/>
        <dsp:cNvSpPr/>
      </dsp:nvSpPr>
      <dsp:spPr>
        <a:xfrm>
          <a:off x="373545" y="1674632"/>
          <a:ext cx="5229638" cy="413280"/>
        </a:xfrm>
        <a:prstGeom prst="round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668" tIns="0" rIns="197668" bIns="0" numCol="1" spcCol="1270" anchor="ctr" anchorCtr="0">
          <a:noAutofit/>
        </a:bodyPr>
        <a:lstStyle/>
        <a:p>
          <a:pPr lvl="0" algn="l" defTabSz="622300">
            <a:lnSpc>
              <a:spcPct val="90000"/>
            </a:lnSpc>
            <a:spcBef>
              <a:spcPct val="0"/>
            </a:spcBef>
            <a:spcAft>
              <a:spcPct val="35000"/>
            </a:spcAft>
          </a:pPr>
          <a:r>
            <a:rPr lang="es-MX" sz="1400" kern="1200" dirty="0" smtClean="0"/>
            <a:t>Tasa de interés</a:t>
          </a:r>
          <a:endParaRPr lang="es-MX" sz="1400" kern="1200" dirty="0"/>
        </a:p>
      </dsp:txBody>
      <dsp:txXfrm>
        <a:off x="393720" y="1694807"/>
        <a:ext cx="5189288" cy="372930"/>
      </dsp:txXfrm>
    </dsp:sp>
    <dsp:sp modelId="{D8804B80-D866-4A92-BC08-1B554EBDD72A}">
      <dsp:nvSpPr>
        <dsp:cNvPr id="0" name=""/>
        <dsp:cNvSpPr/>
      </dsp:nvSpPr>
      <dsp:spPr>
        <a:xfrm>
          <a:off x="0" y="2692711"/>
          <a:ext cx="7470912" cy="529200"/>
        </a:xfrm>
        <a:prstGeom prst="rect">
          <a:avLst/>
        </a:prstGeom>
        <a:solidFill>
          <a:schemeClr val="lt1">
            <a:alpha val="90000"/>
            <a:hueOff val="0"/>
            <a:satOff val="0"/>
            <a:lumOff val="0"/>
            <a:alphaOff val="0"/>
          </a:schemeClr>
        </a:solidFill>
        <a:ln w="25400" cap="flat" cmpd="sng" algn="ctr">
          <a:solidFill>
            <a:schemeClr val="accent3">
              <a:hueOff val="6750160"/>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826" tIns="291592" rIns="579826" bIns="78232"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6 puntos de descuento sobre la tasa de interés ordinaria.</a:t>
          </a:r>
          <a:endParaRPr lang="es-MX" sz="1100" kern="1200" dirty="0"/>
        </a:p>
      </dsp:txBody>
      <dsp:txXfrm>
        <a:off x="0" y="2692711"/>
        <a:ext cx="7470912" cy="529200"/>
      </dsp:txXfrm>
    </dsp:sp>
    <dsp:sp modelId="{B26C1E3D-802D-4C3C-BFAA-A3968117DAC0}">
      <dsp:nvSpPr>
        <dsp:cNvPr id="0" name=""/>
        <dsp:cNvSpPr/>
      </dsp:nvSpPr>
      <dsp:spPr>
        <a:xfrm>
          <a:off x="373545" y="2486071"/>
          <a:ext cx="5229638" cy="413280"/>
        </a:xfrm>
        <a:prstGeom prst="roundRect">
          <a:avLst/>
        </a:prstGeom>
        <a:solidFill>
          <a:schemeClr val="accent3">
            <a:hueOff val="6750160"/>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668" tIns="0" rIns="197668" bIns="0" numCol="1" spcCol="1270" anchor="ctr" anchorCtr="0">
          <a:noAutofit/>
        </a:bodyPr>
        <a:lstStyle/>
        <a:p>
          <a:pPr lvl="0" algn="l" defTabSz="622300">
            <a:lnSpc>
              <a:spcPct val="90000"/>
            </a:lnSpc>
            <a:spcBef>
              <a:spcPct val="0"/>
            </a:spcBef>
            <a:spcAft>
              <a:spcPct val="35000"/>
            </a:spcAft>
          </a:pPr>
          <a:r>
            <a:rPr lang="es-MX" sz="1400" kern="1200" dirty="0" smtClean="0"/>
            <a:t>Descuento por pronto pago</a:t>
          </a:r>
          <a:endParaRPr lang="es-MX" sz="1400" kern="1200" dirty="0"/>
        </a:p>
      </dsp:txBody>
      <dsp:txXfrm>
        <a:off x="393720" y="2506246"/>
        <a:ext cx="5189288" cy="372930"/>
      </dsp:txXfrm>
    </dsp:sp>
    <dsp:sp modelId="{FFDDC758-896D-4271-B88B-47C6526E6ADC}">
      <dsp:nvSpPr>
        <dsp:cNvPr id="0" name=""/>
        <dsp:cNvSpPr/>
      </dsp:nvSpPr>
      <dsp:spPr>
        <a:xfrm>
          <a:off x="0" y="3504152"/>
          <a:ext cx="7470912" cy="529200"/>
        </a:xfrm>
        <a:prstGeom prst="rect">
          <a:avLst/>
        </a:prstGeom>
        <a:solidFill>
          <a:schemeClr val="lt1">
            <a:alpha val="90000"/>
            <a:hueOff val="0"/>
            <a:satOff val="0"/>
            <a:lumOff val="0"/>
            <a:alphaOff val="0"/>
          </a:schemeClr>
        </a:solidFill>
        <a:ln w="25400" cap="flat" cmpd="sng" algn="ctr">
          <a:solidFill>
            <a:schemeClr val="accent3">
              <a:hueOff val="9000212"/>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826" tIns="291592" rIns="579826" bIns="78232"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Hasta 48 meses.</a:t>
          </a:r>
          <a:endParaRPr lang="es-MX" sz="1100" kern="1200" dirty="0"/>
        </a:p>
      </dsp:txBody>
      <dsp:txXfrm>
        <a:off x="0" y="3504152"/>
        <a:ext cx="7470912" cy="529200"/>
      </dsp:txXfrm>
    </dsp:sp>
    <dsp:sp modelId="{D60153E8-8181-4C75-A72A-DA50111BA98C}">
      <dsp:nvSpPr>
        <dsp:cNvPr id="0" name=""/>
        <dsp:cNvSpPr/>
      </dsp:nvSpPr>
      <dsp:spPr>
        <a:xfrm>
          <a:off x="373545" y="3297511"/>
          <a:ext cx="5229638" cy="413280"/>
        </a:xfrm>
        <a:prstGeom prst="roundRect">
          <a:avLst/>
        </a:prstGeom>
        <a:solidFill>
          <a:schemeClr val="accent3">
            <a:hueOff val="9000212"/>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668" tIns="0" rIns="197668" bIns="0" numCol="1" spcCol="1270" anchor="ctr" anchorCtr="0">
          <a:noAutofit/>
        </a:bodyPr>
        <a:lstStyle/>
        <a:p>
          <a:pPr lvl="0" algn="l" defTabSz="622300">
            <a:lnSpc>
              <a:spcPct val="90000"/>
            </a:lnSpc>
            <a:spcBef>
              <a:spcPct val="0"/>
            </a:spcBef>
            <a:spcAft>
              <a:spcPct val="35000"/>
            </a:spcAft>
          </a:pPr>
          <a:r>
            <a:rPr lang="es-MX" sz="1400" kern="1200" dirty="0" smtClean="0"/>
            <a:t>Plazo</a:t>
          </a:r>
          <a:endParaRPr lang="es-MX" sz="1400" kern="1200" dirty="0"/>
        </a:p>
      </dsp:txBody>
      <dsp:txXfrm>
        <a:off x="393720" y="3317686"/>
        <a:ext cx="5189288" cy="372930"/>
      </dsp:txXfrm>
    </dsp:sp>
    <dsp:sp modelId="{4F1C74DF-EF38-4D02-BD07-65A798A91797}">
      <dsp:nvSpPr>
        <dsp:cNvPr id="0" name=""/>
        <dsp:cNvSpPr/>
      </dsp:nvSpPr>
      <dsp:spPr>
        <a:xfrm>
          <a:off x="0" y="4315592"/>
          <a:ext cx="7470912" cy="529200"/>
        </a:xfrm>
        <a:prstGeom prst="rect">
          <a:avLst/>
        </a:prstGeom>
        <a:solidFill>
          <a:schemeClr val="lt1">
            <a:alpha val="90000"/>
            <a:hueOff val="0"/>
            <a:satOff val="0"/>
            <a:lumOff val="0"/>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9826" tIns="291592" rIns="579826" bIns="78232" numCol="1" spcCol="1270" anchor="t" anchorCtr="0">
          <a:noAutofit/>
        </a:bodyPr>
        <a:lstStyle/>
        <a:p>
          <a:pPr marL="57150" lvl="1" indent="-57150" algn="l" defTabSz="488950">
            <a:lnSpc>
              <a:spcPct val="90000"/>
            </a:lnSpc>
            <a:spcBef>
              <a:spcPct val="0"/>
            </a:spcBef>
            <a:spcAft>
              <a:spcPct val="15000"/>
            </a:spcAft>
            <a:buChar char="••"/>
          </a:pPr>
          <a:r>
            <a:rPr lang="es-MX" sz="1100" kern="1200" dirty="0" smtClean="0"/>
            <a:t>Hasta el 2.5% del valor total del financiamiento</a:t>
          </a:r>
          <a:endParaRPr lang="es-MX" sz="1100" kern="1200" dirty="0"/>
        </a:p>
      </dsp:txBody>
      <dsp:txXfrm>
        <a:off x="0" y="4315592"/>
        <a:ext cx="7470912" cy="529200"/>
      </dsp:txXfrm>
    </dsp:sp>
    <dsp:sp modelId="{121C5AC5-06A8-4445-A847-EDB52B24B960}">
      <dsp:nvSpPr>
        <dsp:cNvPr id="0" name=""/>
        <dsp:cNvSpPr/>
      </dsp:nvSpPr>
      <dsp:spPr>
        <a:xfrm>
          <a:off x="373545" y="4108952"/>
          <a:ext cx="5229638" cy="413280"/>
        </a:xfrm>
        <a:prstGeom prst="roundRect">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668" tIns="0" rIns="197668" bIns="0" numCol="1" spcCol="1270" anchor="ctr" anchorCtr="0">
          <a:noAutofit/>
        </a:bodyPr>
        <a:lstStyle/>
        <a:p>
          <a:pPr lvl="0" algn="l" defTabSz="622300">
            <a:lnSpc>
              <a:spcPct val="90000"/>
            </a:lnSpc>
            <a:spcBef>
              <a:spcPct val="0"/>
            </a:spcBef>
            <a:spcAft>
              <a:spcPct val="35000"/>
            </a:spcAft>
          </a:pPr>
          <a:r>
            <a:rPr lang="es-MX" sz="1400" kern="1200" dirty="0" smtClean="0"/>
            <a:t>Comisión por apertura</a:t>
          </a:r>
          <a:endParaRPr lang="es-MX" sz="1400" kern="1200" dirty="0"/>
        </a:p>
      </dsp:txBody>
      <dsp:txXfrm>
        <a:off x="393720" y="4129127"/>
        <a:ext cx="5189288"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45A04-6DE1-4CA3-92BF-02FEC267A8F6}">
      <dsp:nvSpPr>
        <dsp:cNvPr id="0" name=""/>
        <dsp:cNvSpPr/>
      </dsp:nvSpPr>
      <dsp:spPr>
        <a:xfrm>
          <a:off x="2037552" y="0"/>
          <a:ext cx="2037552" cy="1419922"/>
        </a:xfrm>
        <a:prstGeom prst="trapezoid">
          <a:avLst>
            <a:gd name="adj" fmla="val 7174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100000"/>
            </a:lnSpc>
            <a:spcBef>
              <a:spcPct val="0"/>
            </a:spcBef>
            <a:spcAft>
              <a:spcPts val="0"/>
            </a:spcAft>
          </a:pPr>
          <a:endParaRPr lang="es-MX" sz="1400" b="1" kern="1200" dirty="0" smtClean="0">
            <a:solidFill>
              <a:schemeClr val="bg1"/>
            </a:solidFill>
            <a:latin typeface="Arial" pitchFamily="34" charset="0"/>
            <a:cs typeface="Arial" pitchFamily="34" charset="0"/>
          </a:endParaRPr>
        </a:p>
        <a:p>
          <a:pPr lvl="0" algn="ctr" defTabSz="622300">
            <a:lnSpc>
              <a:spcPct val="100000"/>
            </a:lnSpc>
            <a:spcBef>
              <a:spcPct val="0"/>
            </a:spcBef>
            <a:spcAft>
              <a:spcPts val="0"/>
            </a:spcAft>
          </a:pPr>
          <a:endParaRPr lang="es-MX" sz="1400" b="1" kern="1200" dirty="0" smtClean="0">
            <a:solidFill>
              <a:schemeClr val="bg1"/>
            </a:solidFill>
            <a:latin typeface="Arial" pitchFamily="34" charset="0"/>
            <a:cs typeface="Arial" pitchFamily="34" charset="0"/>
          </a:endParaRPr>
        </a:p>
        <a:p>
          <a:pPr lvl="0" algn="ctr" defTabSz="622300">
            <a:lnSpc>
              <a:spcPct val="100000"/>
            </a:lnSpc>
            <a:spcBef>
              <a:spcPct val="0"/>
            </a:spcBef>
            <a:spcAft>
              <a:spcPts val="0"/>
            </a:spcAft>
          </a:pPr>
          <a:r>
            <a:rPr lang="es-MX" sz="1400" b="1" kern="1200" dirty="0" smtClean="0">
              <a:solidFill>
                <a:schemeClr val="bg1"/>
              </a:solidFill>
              <a:latin typeface="Arial" pitchFamily="34" charset="0"/>
              <a:cs typeface="Arial" pitchFamily="34" charset="0"/>
            </a:rPr>
            <a:t>Empresas </a:t>
          </a:r>
        </a:p>
        <a:p>
          <a:pPr lvl="0" algn="ctr" defTabSz="622300">
            <a:lnSpc>
              <a:spcPct val="100000"/>
            </a:lnSpc>
            <a:spcBef>
              <a:spcPct val="0"/>
            </a:spcBef>
            <a:spcAft>
              <a:spcPts val="0"/>
            </a:spcAft>
          </a:pPr>
          <a:r>
            <a:rPr lang="es-MX" sz="1400" b="1" kern="1200" dirty="0" smtClean="0">
              <a:solidFill>
                <a:schemeClr val="bg1"/>
              </a:solidFill>
              <a:latin typeface="Arial" pitchFamily="34" charset="0"/>
              <a:cs typeface="Arial" pitchFamily="34" charset="0"/>
            </a:rPr>
            <a:t>exportadoras</a:t>
          </a:r>
        </a:p>
      </dsp:txBody>
      <dsp:txXfrm>
        <a:off x="2037552" y="0"/>
        <a:ext cx="2037552" cy="1419922"/>
      </dsp:txXfrm>
    </dsp:sp>
    <dsp:sp modelId="{4C0DD313-F611-4A02-98AC-A7F76FEE63D6}">
      <dsp:nvSpPr>
        <dsp:cNvPr id="0" name=""/>
        <dsp:cNvSpPr/>
      </dsp:nvSpPr>
      <dsp:spPr>
        <a:xfrm>
          <a:off x="1018776" y="1419922"/>
          <a:ext cx="4075104" cy="1419922"/>
        </a:xfrm>
        <a:prstGeom prst="trapezoid">
          <a:avLst>
            <a:gd name="adj" fmla="val 71749"/>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solidFill>
                <a:schemeClr val="bg1"/>
              </a:solidFill>
              <a:latin typeface="Arial" pitchFamily="34" charset="0"/>
              <a:cs typeface="Arial" pitchFamily="34" charset="0"/>
            </a:rPr>
            <a:t>Empresas consolidadas en mercado nacional, con potencial exportador pero con necesidad de desarrollo </a:t>
          </a:r>
          <a:endParaRPr lang="es-MX" sz="1400" kern="1200" dirty="0">
            <a:solidFill>
              <a:schemeClr val="bg1"/>
            </a:solidFill>
            <a:latin typeface="Arial" pitchFamily="34" charset="0"/>
            <a:cs typeface="Arial" pitchFamily="34" charset="0"/>
          </a:endParaRPr>
        </a:p>
      </dsp:txBody>
      <dsp:txXfrm>
        <a:off x="1731919" y="1419922"/>
        <a:ext cx="2648818" cy="1419922"/>
      </dsp:txXfrm>
    </dsp:sp>
    <dsp:sp modelId="{09841A01-78E6-4A50-92EF-FB003A02C059}">
      <dsp:nvSpPr>
        <dsp:cNvPr id="0" name=""/>
        <dsp:cNvSpPr/>
      </dsp:nvSpPr>
      <dsp:spPr>
        <a:xfrm>
          <a:off x="0" y="2839844"/>
          <a:ext cx="6112657" cy="1419922"/>
        </a:xfrm>
        <a:prstGeom prst="trapezoid">
          <a:avLst>
            <a:gd name="adj" fmla="val 71749"/>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bg1"/>
              </a:solidFill>
              <a:latin typeface="Arial" pitchFamily="34" charset="0"/>
              <a:cs typeface="Arial" pitchFamily="34" charset="0"/>
            </a:rPr>
            <a:t>Estudiantes, Emprendedores, empresas que comienzan a explorar las posibilidades de exporta</a:t>
          </a:r>
          <a:r>
            <a:rPr lang="es-MX" sz="1800" kern="1200" dirty="0" smtClean="0">
              <a:solidFill>
                <a:schemeClr val="bg1"/>
              </a:solidFill>
              <a:latin typeface="Arial" pitchFamily="34" charset="0"/>
              <a:cs typeface="Arial" pitchFamily="34" charset="0"/>
            </a:rPr>
            <a:t>r</a:t>
          </a:r>
          <a:endParaRPr lang="es-MX" sz="1800" kern="1200" dirty="0">
            <a:solidFill>
              <a:schemeClr val="bg1"/>
            </a:solidFill>
            <a:latin typeface="Arial" pitchFamily="34" charset="0"/>
            <a:cs typeface="Arial" pitchFamily="34" charset="0"/>
          </a:endParaRPr>
        </a:p>
      </dsp:txBody>
      <dsp:txXfrm>
        <a:off x="1069714" y="2839844"/>
        <a:ext cx="3973227" cy="1419922"/>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146" cy="464741"/>
          </a:xfrm>
          <a:prstGeom prst="rect">
            <a:avLst/>
          </a:prstGeom>
        </p:spPr>
        <p:txBody>
          <a:bodyPr vert="horz" lIns="92062" tIns="46031" rIns="92062" bIns="46031"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sz="quarter" idx="1"/>
          </p:nvPr>
        </p:nvSpPr>
        <p:spPr>
          <a:xfrm>
            <a:off x="3971654" y="0"/>
            <a:ext cx="3037146" cy="464741"/>
          </a:xfrm>
          <a:prstGeom prst="rect">
            <a:avLst/>
          </a:prstGeom>
        </p:spPr>
        <p:txBody>
          <a:bodyPr vert="horz" lIns="92062" tIns="46031" rIns="92062" bIns="46031" rtlCol="0"/>
          <a:lstStyle>
            <a:lvl1pPr algn="r" fontAlgn="auto">
              <a:spcBef>
                <a:spcPts val="0"/>
              </a:spcBef>
              <a:spcAft>
                <a:spcPts val="0"/>
              </a:spcAft>
              <a:defRPr sz="1200">
                <a:latin typeface="+mn-lt"/>
              </a:defRPr>
            </a:lvl1pPr>
          </a:lstStyle>
          <a:p>
            <a:pPr>
              <a:defRPr/>
            </a:pPr>
            <a:fld id="{9A3544E5-9B7D-4F02-AF48-C8ABFC68B723}" type="datetimeFigureOut">
              <a:rPr lang="es-MX"/>
              <a:pPr>
                <a:defRPr/>
              </a:pPr>
              <a:t>25/05/11</a:t>
            </a:fld>
            <a:endParaRPr lang="es-MX"/>
          </a:p>
        </p:txBody>
      </p:sp>
      <p:sp>
        <p:nvSpPr>
          <p:cNvPr id="4" name="3 Marcador de pie de página"/>
          <p:cNvSpPr>
            <a:spLocks noGrp="1"/>
          </p:cNvSpPr>
          <p:nvPr>
            <p:ph type="ftr" sz="quarter" idx="2"/>
          </p:nvPr>
        </p:nvSpPr>
        <p:spPr>
          <a:xfrm>
            <a:off x="1" y="8830063"/>
            <a:ext cx="3037146" cy="464740"/>
          </a:xfrm>
          <a:prstGeom prst="rect">
            <a:avLst/>
          </a:prstGeom>
        </p:spPr>
        <p:txBody>
          <a:bodyPr vert="horz" lIns="92062" tIns="46031" rIns="92062" bIns="46031" rtlCol="0" anchor="b"/>
          <a:lstStyle>
            <a:lvl1pPr algn="l" fontAlgn="auto">
              <a:spcBef>
                <a:spcPts val="0"/>
              </a:spcBef>
              <a:spcAft>
                <a:spcPts val="0"/>
              </a:spcAft>
              <a:defRPr sz="1200">
                <a:latin typeface="+mn-lt"/>
              </a:defRPr>
            </a:lvl1pPr>
          </a:lstStyle>
          <a:p>
            <a:pPr>
              <a:defRPr/>
            </a:pPr>
            <a:endParaRPr lang="es-MX"/>
          </a:p>
        </p:txBody>
      </p:sp>
      <p:sp>
        <p:nvSpPr>
          <p:cNvPr id="5" name="4 Marcador de número de diapositiva"/>
          <p:cNvSpPr>
            <a:spLocks noGrp="1"/>
          </p:cNvSpPr>
          <p:nvPr>
            <p:ph type="sldNum" sz="quarter" idx="3"/>
          </p:nvPr>
        </p:nvSpPr>
        <p:spPr>
          <a:xfrm>
            <a:off x="3971654" y="8830063"/>
            <a:ext cx="3037146" cy="464740"/>
          </a:xfrm>
          <a:prstGeom prst="rect">
            <a:avLst/>
          </a:prstGeom>
        </p:spPr>
        <p:txBody>
          <a:bodyPr vert="horz" lIns="92062" tIns="46031" rIns="92062" bIns="46031" rtlCol="0" anchor="b"/>
          <a:lstStyle>
            <a:lvl1pPr algn="r" fontAlgn="auto">
              <a:spcBef>
                <a:spcPts val="0"/>
              </a:spcBef>
              <a:spcAft>
                <a:spcPts val="0"/>
              </a:spcAft>
              <a:defRPr sz="1200">
                <a:latin typeface="+mn-lt"/>
              </a:defRPr>
            </a:lvl1pPr>
          </a:lstStyle>
          <a:p>
            <a:pPr>
              <a:defRPr/>
            </a:pPr>
            <a:fld id="{E7BCB81B-DD5C-491D-A52F-42BEC8BCD7B2}" type="slidenum">
              <a:rPr lang="es-MX"/>
              <a:pPr>
                <a:defRPr/>
              </a:pPr>
              <a:t>‹Nr.›</a:t>
            </a:fld>
            <a:endParaRPr lang="es-MX"/>
          </a:p>
        </p:txBody>
      </p:sp>
    </p:spTree>
    <p:extLst>
      <p:ext uri="{BB962C8B-B14F-4D97-AF65-F5344CB8AC3E}">
        <p14:creationId xmlns:p14="http://schemas.microsoft.com/office/powerpoint/2010/main" val="3949837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146" cy="464741"/>
          </a:xfrm>
          <a:prstGeom prst="rect">
            <a:avLst/>
          </a:prstGeom>
        </p:spPr>
        <p:txBody>
          <a:bodyPr vert="horz" lIns="93175" tIns="46588" rIns="93175" bIns="46588"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71654" y="0"/>
            <a:ext cx="3037146" cy="464741"/>
          </a:xfrm>
          <a:prstGeom prst="rect">
            <a:avLst/>
          </a:prstGeom>
        </p:spPr>
        <p:txBody>
          <a:bodyPr vert="horz" lIns="93175" tIns="46588" rIns="93175" bIns="46588" rtlCol="0"/>
          <a:lstStyle>
            <a:lvl1pPr algn="r" fontAlgn="auto">
              <a:spcBef>
                <a:spcPts val="0"/>
              </a:spcBef>
              <a:spcAft>
                <a:spcPts val="0"/>
              </a:spcAft>
              <a:defRPr sz="1200">
                <a:latin typeface="+mn-lt"/>
              </a:defRPr>
            </a:lvl1pPr>
          </a:lstStyle>
          <a:p>
            <a:pPr>
              <a:defRPr/>
            </a:pPr>
            <a:fld id="{B6714242-BCF2-4DDD-B99C-22B5EDBD899E}" type="datetimeFigureOut">
              <a:rPr lang="es-MX"/>
              <a:pPr>
                <a:defRPr/>
              </a:pPr>
              <a:t>25/05/11</a:t>
            </a:fld>
            <a:endParaRPr lang="es-MX"/>
          </a:p>
        </p:txBody>
      </p:sp>
      <p:sp>
        <p:nvSpPr>
          <p:cNvPr id="4" name="3 Marcador de imagen de diapositiva"/>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s-MX" noProof="0"/>
          </a:p>
        </p:txBody>
      </p:sp>
      <p:sp>
        <p:nvSpPr>
          <p:cNvPr id="5" name="4 Marcador de notas"/>
          <p:cNvSpPr>
            <a:spLocks noGrp="1"/>
          </p:cNvSpPr>
          <p:nvPr>
            <p:ph type="body" sz="quarter" idx="3"/>
          </p:nvPr>
        </p:nvSpPr>
        <p:spPr>
          <a:xfrm>
            <a:off x="700880" y="4415830"/>
            <a:ext cx="5608640" cy="4182661"/>
          </a:xfrm>
          <a:prstGeom prst="rect">
            <a:avLst/>
          </a:prstGeom>
        </p:spPr>
        <p:txBody>
          <a:bodyPr vert="horz" lIns="93175" tIns="46588" rIns="93175" bIns="46588"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1" y="8830063"/>
            <a:ext cx="3037146" cy="464740"/>
          </a:xfrm>
          <a:prstGeom prst="rect">
            <a:avLst/>
          </a:prstGeom>
        </p:spPr>
        <p:txBody>
          <a:bodyPr vert="horz" lIns="93175" tIns="46588" rIns="93175" bIns="46588"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71654" y="8830063"/>
            <a:ext cx="3037146" cy="464740"/>
          </a:xfrm>
          <a:prstGeom prst="rect">
            <a:avLst/>
          </a:prstGeom>
        </p:spPr>
        <p:txBody>
          <a:bodyPr vert="horz" lIns="93175" tIns="46588" rIns="93175" bIns="46588" rtlCol="0" anchor="b"/>
          <a:lstStyle>
            <a:lvl1pPr algn="r" fontAlgn="auto">
              <a:spcBef>
                <a:spcPts val="0"/>
              </a:spcBef>
              <a:spcAft>
                <a:spcPts val="0"/>
              </a:spcAft>
              <a:defRPr sz="1200">
                <a:latin typeface="+mn-lt"/>
              </a:defRPr>
            </a:lvl1pPr>
          </a:lstStyle>
          <a:p>
            <a:pPr>
              <a:defRPr/>
            </a:pPr>
            <a:fld id="{511D1FA9-8B36-4BE7-9D0B-3FF4534CCC61}" type="slidenum">
              <a:rPr lang="es-MX"/>
              <a:pPr>
                <a:defRPr/>
              </a:pPr>
              <a:t>‹Nr.›</a:t>
            </a:fld>
            <a:endParaRPr lang="es-MX"/>
          </a:p>
        </p:txBody>
      </p:sp>
    </p:spTree>
    <p:extLst>
      <p:ext uri="{BB962C8B-B14F-4D97-AF65-F5344CB8AC3E}">
        <p14:creationId xmlns:p14="http://schemas.microsoft.com/office/powerpoint/2010/main" val="1147231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xfrm>
            <a:off x="384119" y="4213554"/>
            <a:ext cx="6387328" cy="4616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gn="just">
              <a:buFontTx/>
              <a:buNone/>
            </a:pPr>
            <a:endParaRPr lang="es-MX" sz="2000" dirty="0">
              <a:latin typeface="Arial" pitchFamily="34" charset="0"/>
              <a:cs typeface="Arial" pitchFamily="34" charset="0"/>
            </a:endParaRPr>
          </a:p>
        </p:txBody>
      </p:sp>
      <p:sp>
        <p:nvSpPr>
          <p:cNvPr id="35844" name="3 Marcador de número de diapositiva"/>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57053" indent="-291175" eaLnBrk="0" hangingPunct="0">
              <a:defRPr>
                <a:solidFill>
                  <a:schemeClr val="tx1"/>
                </a:solidFill>
                <a:latin typeface="Arial" charset="0"/>
                <a:ea typeface="ＭＳ Ｐゴシック" pitchFamily="34" charset="-128"/>
              </a:defRPr>
            </a:lvl2pPr>
            <a:lvl3pPr marL="1164696" indent="-232939" eaLnBrk="0" hangingPunct="0">
              <a:defRPr>
                <a:solidFill>
                  <a:schemeClr val="tx1"/>
                </a:solidFill>
                <a:latin typeface="Arial" charset="0"/>
                <a:ea typeface="ＭＳ Ｐゴシック" pitchFamily="34" charset="-128"/>
              </a:defRPr>
            </a:lvl3pPr>
            <a:lvl4pPr marL="1630575" indent="-232939" eaLnBrk="0" hangingPunct="0">
              <a:defRPr>
                <a:solidFill>
                  <a:schemeClr val="tx1"/>
                </a:solidFill>
                <a:latin typeface="Arial" charset="0"/>
                <a:ea typeface="ＭＳ Ｐゴシック" pitchFamily="34" charset="-128"/>
              </a:defRPr>
            </a:lvl4pPr>
            <a:lvl5pPr marL="2096455" indent="-232939" eaLnBrk="0" hangingPunct="0">
              <a:defRPr>
                <a:solidFill>
                  <a:schemeClr val="tx1"/>
                </a:solidFill>
                <a:latin typeface="Arial" charset="0"/>
                <a:ea typeface="ＭＳ Ｐゴシック" pitchFamily="34" charset="-128"/>
              </a:defRPr>
            </a:lvl5pPr>
            <a:lvl6pPr marL="2562333" indent="-232939" defTabSz="465879" eaLnBrk="0" fontAlgn="base" hangingPunct="0">
              <a:spcBef>
                <a:spcPct val="0"/>
              </a:spcBef>
              <a:spcAft>
                <a:spcPct val="0"/>
              </a:spcAft>
              <a:defRPr>
                <a:solidFill>
                  <a:schemeClr val="tx1"/>
                </a:solidFill>
                <a:latin typeface="Arial" charset="0"/>
                <a:ea typeface="ＭＳ Ｐゴシック" pitchFamily="34" charset="-128"/>
              </a:defRPr>
            </a:lvl6pPr>
            <a:lvl7pPr marL="3028212" indent="-232939" defTabSz="465879" eaLnBrk="0" fontAlgn="base" hangingPunct="0">
              <a:spcBef>
                <a:spcPct val="0"/>
              </a:spcBef>
              <a:spcAft>
                <a:spcPct val="0"/>
              </a:spcAft>
              <a:defRPr>
                <a:solidFill>
                  <a:schemeClr val="tx1"/>
                </a:solidFill>
                <a:latin typeface="Arial" charset="0"/>
                <a:ea typeface="ＭＳ Ｐゴシック" pitchFamily="34" charset="-128"/>
              </a:defRPr>
            </a:lvl7pPr>
            <a:lvl8pPr marL="3494090" indent="-232939" defTabSz="465879" eaLnBrk="0" fontAlgn="base" hangingPunct="0">
              <a:spcBef>
                <a:spcPct val="0"/>
              </a:spcBef>
              <a:spcAft>
                <a:spcPct val="0"/>
              </a:spcAft>
              <a:defRPr>
                <a:solidFill>
                  <a:schemeClr val="tx1"/>
                </a:solidFill>
                <a:latin typeface="Arial" charset="0"/>
                <a:ea typeface="ＭＳ Ｐゴシック" pitchFamily="34" charset="-128"/>
              </a:defRPr>
            </a:lvl8pPr>
            <a:lvl9pPr marL="3959969" indent="-232939" defTabSz="46587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92E5DB85-FFE2-4157-AB1F-0DFE83713EF1}" type="slidenum">
              <a:rPr lang="es-MX" smtClean="0"/>
              <a:pPr eaLnBrk="1" hangingPunct="1">
                <a:defRPr/>
              </a:pPr>
              <a:t>1</a:t>
            </a:fld>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9009" indent="-179009" algn="just">
              <a:buFont typeface="Arial" charset="0"/>
              <a:buChar char="•"/>
            </a:pPr>
            <a:r>
              <a:rPr lang="es-ES" dirty="0">
                <a:latin typeface="Arial" pitchFamily="34" charset="0"/>
                <a:ea typeface="ヒラギノ角ゴ Pro W3"/>
                <a:cs typeface="Arial" pitchFamily="34" charset="0"/>
              </a:rPr>
              <a:t>Existe un </a:t>
            </a:r>
            <a:r>
              <a:rPr lang="es-ES" dirty="0">
                <a:latin typeface="Arial" pitchFamily="34" charset="0"/>
                <a:cs typeface="Arial" pitchFamily="34" charset="0"/>
              </a:rPr>
              <a:t>relación directa entre el número de MIPYMES y su Producto Nacional Bruto per cápita.</a:t>
            </a:r>
          </a:p>
          <a:p>
            <a:pPr marL="179009" indent="-179009" algn="just">
              <a:buFont typeface="Arial" charset="0"/>
              <a:buChar char="•"/>
            </a:pPr>
            <a:r>
              <a:rPr lang="es-ES" dirty="0">
                <a:latin typeface="Arial" pitchFamily="34" charset="0"/>
                <a:cs typeface="Arial" pitchFamily="34" charset="0"/>
              </a:rPr>
              <a:t>Actualmente México cuenta con 40 MIPYMES por cada 1,000 habitantes. En países desarrollados esta razón es de 50 PYMES o más, por cada 1,000 habitantes.</a:t>
            </a:r>
          </a:p>
          <a:p>
            <a:pPr marL="179009" indent="-179009" algn="just">
              <a:buFont typeface="Arial" charset="0"/>
              <a:buChar char="•"/>
            </a:pPr>
            <a:r>
              <a:rPr lang="es-ES" dirty="0">
                <a:latin typeface="Arial" pitchFamily="34" charset="0"/>
                <a:cs typeface="Arial" pitchFamily="34" charset="0"/>
              </a:rPr>
              <a:t>Un determinante de crecimiento para nuestro país es contar con mayor número de MIPYMES.</a:t>
            </a:r>
          </a:p>
        </p:txBody>
      </p:sp>
      <p:sp>
        <p:nvSpPr>
          <p:cNvPr id="4" name="3 Marcador de número de diapositiva"/>
          <p:cNvSpPr>
            <a:spLocks noGrp="1"/>
          </p:cNvSpPr>
          <p:nvPr>
            <p:ph type="sldNum" sz="quarter" idx="10"/>
          </p:nvPr>
        </p:nvSpPr>
        <p:spPr/>
        <p:txBody>
          <a:bodyPr/>
          <a:lstStyle/>
          <a:p>
            <a:pPr>
              <a:defRPr/>
            </a:pPr>
            <a:fld id="{D22147E3-311E-431F-913B-19A658E45391}" type="slidenum">
              <a:rPr lang="es-MX" smtClean="0"/>
              <a:pPr>
                <a:defRPr/>
              </a:pPr>
              <a:t>2</a:t>
            </a:fld>
            <a:endParaRPr lang="es-MX"/>
          </a:p>
        </p:txBody>
      </p:sp>
    </p:spTree>
    <p:extLst>
      <p:ext uri="{BB962C8B-B14F-4D97-AF65-F5344CB8AC3E}">
        <p14:creationId xmlns:p14="http://schemas.microsoft.com/office/powerpoint/2010/main" val="208944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9009" indent="-179009" algn="just">
              <a:buFont typeface="Arial" charset="0"/>
              <a:buChar char="•"/>
            </a:pPr>
            <a:r>
              <a:rPr lang="es-ES" dirty="0">
                <a:ea typeface="ヒラギノ角ゴ Pro W3"/>
                <a:cs typeface="ヒラギノ角ゴ Pro W3"/>
              </a:rPr>
              <a:t>A pesar de que en México las MIPYMES representan una proporción respecto al total de unidades económicas similar que diferentes economías; su participación en el valor agregado de la economía es mucho menor que en Europa.</a:t>
            </a:r>
          </a:p>
          <a:p>
            <a:pPr marL="179009" indent="-179009" algn="just">
              <a:buFont typeface="Arial" charset="0"/>
              <a:buChar char="•"/>
            </a:pPr>
            <a:r>
              <a:rPr lang="es-ES" dirty="0">
                <a:ea typeface="ヒラギノ角ゴ Pro W3"/>
                <a:cs typeface="ヒラギノ角ゴ Pro W3"/>
              </a:rPr>
              <a:t>Las MIPYMES mexicanas requieren integrar en sus procesos mayores componentes innovadores y diferenciadores. Esto les permitirá generar una mayor valor agregado.</a:t>
            </a:r>
          </a:p>
          <a:p>
            <a:pPr marL="179009" indent="-179009" algn="just">
              <a:buFont typeface="Arial" charset="0"/>
              <a:buChar char="•"/>
            </a:pPr>
            <a:r>
              <a:rPr lang="es-MX" dirty="0"/>
              <a:t>En la SPYME lanzamos el pasado 5 de julio, la Convocatoria 2010, del Fondo de Innovación Tecnológica (la convocatoria se realizó con 3 etapas: primera etapa 30 de julio,  segunda etapa el 13 de septiembre y la tercera etapa y final el 10 de diciembre). El objetivo de este Fondo es apoyar a las MIPYMES en proyectos de innovación para que sean más competitivas.</a:t>
            </a:r>
          </a:p>
          <a:p>
            <a:endParaRPr lang="en-US" dirty="0"/>
          </a:p>
        </p:txBody>
      </p:sp>
      <p:sp>
        <p:nvSpPr>
          <p:cNvPr id="4" name="3 Marcador de número de diapositiva"/>
          <p:cNvSpPr>
            <a:spLocks noGrp="1"/>
          </p:cNvSpPr>
          <p:nvPr>
            <p:ph type="sldNum" sz="quarter" idx="10"/>
          </p:nvPr>
        </p:nvSpPr>
        <p:spPr/>
        <p:txBody>
          <a:bodyPr/>
          <a:lstStyle/>
          <a:p>
            <a:pPr>
              <a:defRPr/>
            </a:pPr>
            <a:fld id="{D22147E3-311E-431F-913B-19A658E45391}" type="slidenum">
              <a:rPr lang="es-MX" smtClean="0"/>
              <a:pPr>
                <a:defRPr/>
              </a:pPr>
              <a:t>3</a:t>
            </a:fld>
            <a:endParaRPr lang="es-MX"/>
          </a:p>
        </p:txBody>
      </p:sp>
    </p:spTree>
    <p:extLst>
      <p:ext uri="{BB962C8B-B14F-4D97-AF65-F5344CB8AC3E}">
        <p14:creationId xmlns:p14="http://schemas.microsoft.com/office/powerpoint/2010/main" val="220620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20618">
              <a:defRPr/>
            </a:pPr>
            <a:r>
              <a:rPr lang="es-MX" dirty="0" smtClean="0"/>
              <a:t>5 segmentos.-</a:t>
            </a:r>
          </a:p>
          <a:p>
            <a:pPr defTabSz="920618">
              <a:defRPr/>
            </a:pPr>
            <a:r>
              <a:rPr lang="es-MX" dirty="0" smtClean="0"/>
              <a:t>Nuevos</a:t>
            </a:r>
            <a:r>
              <a:rPr lang="es-MX" baseline="0" dirty="0" smtClean="0"/>
              <a:t> Emprendedores.- </a:t>
            </a:r>
            <a:r>
              <a:rPr lang="es-MX" dirty="0">
                <a:effectLst>
                  <a:outerShdw blurRad="38100" dist="38100" dir="2700000" algn="tl">
                    <a:srgbClr val="000000">
                      <a:alpha val="43137"/>
                    </a:srgbClr>
                  </a:outerShdw>
                </a:effectLst>
                <a:latin typeface="Arial" pitchFamily="34" charset="0"/>
                <a:cs typeface="Arial" pitchFamily="34" charset="0"/>
              </a:rPr>
              <a:t>Mujeres y hombres en proceso de crear, desarrollar o consolidar una empresa (MIPYME) a partir de una idea emprendedora e innovadora.</a:t>
            </a:r>
          </a:p>
          <a:p>
            <a:pPr defTabSz="920618">
              <a:defRPr/>
            </a:pPr>
            <a:r>
              <a:rPr lang="es-MX" dirty="0" smtClean="0"/>
              <a:t>Microempresas.-</a:t>
            </a:r>
            <a:r>
              <a:rPr lang="es-MX" baseline="0" dirty="0" smtClean="0"/>
              <a:t> </a:t>
            </a:r>
            <a:r>
              <a:rPr lang="es-MX" dirty="0">
                <a:effectLst>
                  <a:outerShdw blurRad="38100" dist="38100" dir="2700000" algn="tl">
                    <a:srgbClr val="000000">
                      <a:alpha val="43137"/>
                    </a:srgbClr>
                  </a:outerShdw>
                </a:effectLst>
                <a:latin typeface="Arial" pitchFamily="34" charset="0"/>
                <a:cs typeface="Arial" pitchFamily="34" charset="0"/>
              </a:rPr>
              <a:t>Representan el 95.6% de empresas y 40.6% del empleo en el país. Sin embargo, se caracterizan por ser poco productivas y no tener ganancias.</a:t>
            </a:r>
          </a:p>
          <a:p>
            <a:pPr defTabSz="920618">
              <a:defRPr/>
            </a:pPr>
            <a:r>
              <a:rPr lang="es-MX" dirty="0" smtClean="0"/>
              <a:t>PYMES.- </a:t>
            </a:r>
            <a:r>
              <a:rPr lang="es-MX" dirty="0">
                <a:effectLst>
                  <a:outerShdw blurRad="38100" dist="38100" dir="2700000" algn="tl">
                    <a:srgbClr val="000000">
                      <a:alpha val="43137"/>
                    </a:srgbClr>
                  </a:outerShdw>
                </a:effectLst>
                <a:latin typeface="Arial" pitchFamily="34" charset="0"/>
                <a:cs typeface="Arial" pitchFamily="34" charset="0"/>
              </a:rPr>
              <a:t>Representan el 4.2% de empresas  y  31.5% de empleo en el país y son altamente productivas, pero requieren  integrarse  para impulsar el desarrollo regional y la competitividad.</a:t>
            </a:r>
          </a:p>
          <a:p>
            <a:pPr defTabSz="920618">
              <a:defRPr/>
            </a:pPr>
            <a:r>
              <a:rPr lang="es-MX" dirty="0" smtClean="0"/>
              <a:t>Gacelas.- </a:t>
            </a:r>
            <a:r>
              <a:rPr lang="es-MX" dirty="0">
                <a:effectLst>
                  <a:outerShdw blurRad="38100" dist="38100" dir="2700000" algn="tl">
                    <a:srgbClr val="000000">
                      <a:alpha val="43137"/>
                    </a:srgbClr>
                  </a:outerShdw>
                </a:effectLst>
                <a:latin typeface="Arial" pitchFamily="34" charset="0"/>
                <a:cs typeface="Arial" pitchFamily="34" charset="0"/>
              </a:rPr>
              <a:t>PYMES con capacidad y potencial de crecimiento para incrementar sus ventas y generar empleos de alto valor agregado;</a:t>
            </a:r>
          </a:p>
          <a:p>
            <a:pPr defTabSz="920618">
              <a:defRPr/>
            </a:pPr>
            <a:r>
              <a:rPr lang="es-MX" dirty="0" smtClean="0"/>
              <a:t>Tractoras.- </a:t>
            </a:r>
            <a:r>
              <a:rPr lang="es-MX" dirty="0">
                <a:effectLst>
                  <a:outerShdw blurRad="38100" dist="38100" dir="2700000" algn="tl">
                    <a:srgbClr val="000000">
                      <a:alpha val="43137"/>
                    </a:srgbClr>
                  </a:outerShdw>
                </a:effectLst>
                <a:latin typeface="Arial" pitchFamily="34" charset="0"/>
                <a:cs typeface="Arial" pitchFamily="34" charset="0"/>
              </a:rPr>
              <a:t>Grandes empresas establecidas en el país capaces de vertebrar la cadena productiva, desarrollar proveedores  de manera eficiente e integrar a MIPYMES al mercado global;</a:t>
            </a:r>
          </a:p>
          <a:p>
            <a:endParaRPr lang="es-MX" dirty="0"/>
          </a:p>
        </p:txBody>
      </p:sp>
      <p:sp>
        <p:nvSpPr>
          <p:cNvPr id="4" name="3 Marcador de número de diapositiva"/>
          <p:cNvSpPr>
            <a:spLocks noGrp="1"/>
          </p:cNvSpPr>
          <p:nvPr>
            <p:ph type="sldNum" sz="quarter" idx="10"/>
          </p:nvPr>
        </p:nvSpPr>
        <p:spPr/>
        <p:txBody>
          <a:bodyPr/>
          <a:lstStyle/>
          <a:p>
            <a:pPr>
              <a:defRPr/>
            </a:pPr>
            <a:fld id="{D21BC537-C74F-4A72-B338-0ECF37E5A93B}" type="slidenum">
              <a:rPr lang="es-ES" smtClean="0"/>
              <a:pPr>
                <a:defRPr/>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dirty="0" smtClean="0"/>
              <a:t>5 Productos.</a:t>
            </a:r>
            <a:endParaRPr lang="es-MX" dirty="0"/>
          </a:p>
        </p:txBody>
      </p:sp>
      <p:sp>
        <p:nvSpPr>
          <p:cNvPr id="4" name="3 Marcador de número de diapositiva"/>
          <p:cNvSpPr>
            <a:spLocks noGrp="1"/>
          </p:cNvSpPr>
          <p:nvPr>
            <p:ph type="sldNum" sz="quarter" idx="10"/>
          </p:nvPr>
        </p:nvSpPr>
        <p:spPr/>
        <p:txBody>
          <a:bodyPr/>
          <a:lstStyle/>
          <a:p>
            <a:pPr>
              <a:defRPr/>
            </a:pPr>
            <a:fld id="{D21BC537-C74F-4A72-B338-0ECF37E5A93B}" type="slidenum">
              <a:rPr lang="es-ES" smtClean="0"/>
              <a:pPr>
                <a:defRPr/>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8987" indent="-178987" algn="just">
              <a:buFont typeface="Arial" charset="0"/>
              <a:buChar char="•"/>
            </a:pPr>
            <a:r>
              <a:rPr lang="es-ES" dirty="0">
                <a:ea typeface="ヒラギノ角ゴ Pro W3"/>
                <a:cs typeface="ヒラギノ角ゴ Pro W3"/>
              </a:rPr>
              <a:t>Existe poca vinculación entre los centros de investigación y desarrollo y las MIPYMES en México.</a:t>
            </a:r>
          </a:p>
          <a:p>
            <a:pPr marL="178987" indent="-178987" algn="just">
              <a:buFont typeface="Arial" charset="0"/>
              <a:buChar char="•"/>
            </a:pPr>
            <a:r>
              <a:rPr lang="es-ES" dirty="0"/>
              <a:t>El Gasto en I&amp;D de las empresas en México es muy inferior al realizado por países como Estados Unidos, Canadá , Italia y España.</a:t>
            </a:r>
          </a:p>
          <a:p>
            <a:pPr marL="178987" indent="-178987" algn="just">
              <a:buFont typeface="Arial" charset="0"/>
              <a:buChar char="•"/>
            </a:pPr>
            <a:r>
              <a:rPr lang="es-ES" dirty="0"/>
              <a:t>La SPYME cuenta con el Fondo de Innovación Tecnológica (613 millones de pesos) que permite principalmente a las micro y pequeñas empresas del país invertir en tecnología y nuevos procesos productivos.</a:t>
            </a:r>
          </a:p>
          <a:p>
            <a:endParaRPr lang="en-US" dirty="0"/>
          </a:p>
        </p:txBody>
      </p:sp>
      <p:sp>
        <p:nvSpPr>
          <p:cNvPr id="4" name="3 Marcador de número de diapositiva"/>
          <p:cNvSpPr>
            <a:spLocks noGrp="1"/>
          </p:cNvSpPr>
          <p:nvPr>
            <p:ph type="sldNum" sz="quarter" idx="10"/>
          </p:nvPr>
        </p:nvSpPr>
        <p:spPr/>
        <p:txBody>
          <a:bodyPr/>
          <a:lstStyle/>
          <a:p>
            <a:pPr>
              <a:defRPr/>
            </a:pPr>
            <a:fld id="{D22147E3-311E-431F-913B-19A658E45391}" type="slidenum">
              <a:rPr lang="es-MX" smtClean="0"/>
              <a:pPr>
                <a:defRPr/>
              </a:pPr>
              <a:t>12</a:t>
            </a:fld>
            <a:endParaRPr lang="es-MX"/>
          </a:p>
        </p:txBody>
      </p:sp>
    </p:spTree>
    <p:extLst>
      <p:ext uri="{BB962C8B-B14F-4D97-AF65-F5344CB8AC3E}">
        <p14:creationId xmlns:p14="http://schemas.microsoft.com/office/powerpoint/2010/main" val="4196769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noFill/>
          <a:ln>
            <a:solidFill>
              <a:srgbClr val="000000"/>
            </a:solidFill>
            <a:miter lim="800000"/>
            <a:headEnd/>
            <a:tailEnd/>
          </a:ln>
        </p:spPr>
      </p:sp>
      <p:sp>
        <p:nvSpPr>
          <p:cNvPr id="56322" name="2 Marcador de notas"/>
          <p:cNvSpPr>
            <a:spLocks noGrp="1"/>
          </p:cNvSpPr>
          <p:nvPr>
            <p:ph type="body" idx="1"/>
          </p:nvPr>
        </p:nvSpPr>
        <p:spPr bwMode="auto">
          <a:xfrm>
            <a:off x="701040" y="4416111"/>
            <a:ext cx="5608320" cy="4182426"/>
          </a:xfrm>
          <a:noFill/>
        </p:spPr>
        <p:txBody>
          <a:bodyPr wrap="square" lIns="93087" tIns="46545" rIns="93087" bIns="46545" numCol="1" anchor="t" anchorCtr="0" compatLnSpc="1">
            <a:prstTxWarp prst="textNoShape">
              <a:avLst/>
            </a:prstTxWarp>
          </a:bodyPr>
          <a:lstStyle/>
          <a:p>
            <a:endParaRPr lang="es-ES" dirty="0" smtClean="0"/>
          </a:p>
        </p:txBody>
      </p:sp>
      <p:sp>
        <p:nvSpPr>
          <p:cNvPr id="563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6E0405-B005-4E61-97DF-A73374208FD1}" type="slidenum">
              <a:rPr lang="es-ES" smtClean="0"/>
              <a:pPr/>
              <a:t>13</a:t>
            </a:fld>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CuadroTexto"/>
          <p:cNvSpPr txBox="1"/>
          <p:nvPr userDrawn="1"/>
        </p:nvSpPr>
        <p:spPr>
          <a:xfrm>
            <a:off x="0" y="6442075"/>
            <a:ext cx="9144000" cy="400050"/>
          </a:xfrm>
          <a:prstGeom prst="rect">
            <a:avLst/>
          </a:prstGeom>
          <a:solidFill>
            <a:schemeClr val="bg1">
              <a:lumMod val="85000"/>
            </a:schemeClr>
          </a:solidFill>
        </p:spPr>
        <p:txBody>
          <a:bodyPr>
            <a:spAutoFit/>
          </a:bodyPr>
          <a:lstStyle/>
          <a:p>
            <a:pPr fontAlgn="auto">
              <a:spcBef>
                <a:spcPts val="0"/>
              </a:spcBef>
              <a:spcAft>
                <a:spcPts val="0"/>
              </a:spcAft>
              <a:defRPr/>
            </a:pPr>
            <a:endParaRPr lang="es-MX" sz="2000" dirty="0">
              <a:latin typeface="+mn-lt"/>
            </a:endParaRPr>
          </a:p>
        </p:txBody>
      </p:sp>
      <p:sp>
        <p:nvSpPr>
          <p:cNvPr id="5" name="4 CuadroTexto"/>
          <p:cNvSpPr txBox="1"/>
          <p:nvPr userDrawn="1"/>
        </p:nvSpPr>
        <p:spPr>
          <a:xfrm>
            <a:off x="0" y="0"/>
            <a:ext cx="9144000" cy="769938"/>
          </a:xfrm>
          <a:prstGeom prst="rect">
            <a:avLst/>
          </a:prstGeom>
          <a:solidFill>
            <a:schemeClr val="bg1">
              <a:lumMod val="85000"/>
            </a:schemeClr>
          </a:solidFill>
        </p:spPr>
        <p:txBody>
          <a:bodyPr>
            <a:spAutoFit/>
          </a:bodyPr>
          <a:lstStyle/>
          <a:p>
            <a:pPr fontAlgn="auto">
              <a:spcBef>
                <a:spcPts val="0"/>
              </a:spcBef>
              <a:spcAft>
                <a:spcPts val="0"/>
              </a:spcAft>
              <a:defRPr/>
            </a:pPr>
            <a:endParaRPr lang="es-MX" sz="4400" dirty="0">
              <a:latin typeface="+mn-lt"/>
            </a:endParaRPr>
          </a:p>
        </p:txBody>
      </p:sp>
      <p:sp>
        <p:nvSpPr>
          <p:cNvPr id="6" name="5 CuadroTexto"/>
          <p:cNvSpPr txBox="1"/>
          <p:nvPr userDrawn="1"/>
        </p:nvSpPr>
        <p:spPr>
          <a:xfrm>
            <a:off x="0" y="6457950"/>
            <a:ext cx="8286750" cy="400050"/>
          </a:xfrm>
          <a:prstGeom prst="rect">
            <a:avLst/>
          </a:prstGeom>
          <a:solidFill>
            <a:schemeClr val="bg1">
              <a:lumMod val="50000"/>
            </a:schemeClr>
          </a:solidFill>
        </p:spPr>
        <p:txBody>
          <a:bodyPr>
            <a:spAutoFit/>
          </a:bodyPr>
          <a:lstStyle/>
          <a:p>
            <a:pPr fontAlgn="auto">
              <a:spcBef>
                <a:spcPts val="0"/>
              </a:spcBef>
              <a:spcAft>
                <a:spcPts val="0"/>
              </a:spcAft>
              <a:defRPr/>
            </a:pPr>
            <a:endParaRPr lang="es-MX" sz="2000" dirty="0">
              <a:latin typeface="+mn-lt"/>
            </a:endParaRPr>
          </a:p>
        </p:txBody>
      </p:sp>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7" name="3 Marcador de fecha"/>
          <p:cNvSpPr>
            <a:spLocks noGrp="1"/>
          </p:cNvSpPr>
          <p:nvPr>
            <p:ph type="dt" sz="half" idx="10"/>
          </p:nvPr>
        </p:nvSpPr>
        <p:spPr/>
        <p:txBody>
          <a:bodyPr/>
          <a:lstStyle>
            <a:lvl1pPr>
              <a:defRPr/>
            </a:lvl1pPr>
          </a:lstStyle>
          <a:p>
            <a:pPr>
              <a:defRPr/>
            </a:pPr>
            <a:fld id="{D1755D87-29DD-4EAE-ACA7-8D530A3D7552}" type="datetimeFigureOut">
              <a:rPr lang="es-MX"/>
              <a:pPr>
                <a:defRPr/>
              </a:pPr>
              <a:t>25/05/11</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19E6A337-D9A7-40B2-BADA-339239F09C4E}" type="slidenum">
              <a:rPr lang="es-MX"/>
              <a:pPr>
                <a:defRPr/>
              </a:pPr>
              <a:t>‹Nr.›</a:t>
            </a:fld>
            <a:endParaRPr lang="es-MX"/>
          </a:p>
        </p:txBody>
      </p:sp>
    </p:spTree>
    <p:extLst>
      <p:ext uri="{BB962C8B-B14F-4D97-AF65-F5344CB8AC3E}">
        <p14:creationId xmlns:p14="http://schemas.microsoft.com/office/powerpoint/2010/main" val="398560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CuadroTexto"/>
          <p:cNvSpPr txBox="1"/>
          <p:nvPr userDrawn="1"/>
        </p:nvSpPr>
        <p:spPr>
          <a:xfrm>
            <a:off x="0" y="6442075"/>
            <a:ext cx="9144000" cy="400050"/>
          </a:xfrm>
          <a:prstGeom prst="rect">
            <a:avLst/>
          </a:prstGeom>
          <a:solidFill>
            <a:schemeClr val="bg1">
              <a:lumMod val="85000"/>
            </a:schemeClr>
          </a:solidFill>
        </p:spPr>
        <p:txBody>
          <a:bodyPr>
            <a:spAutoFit/>
          </a:bodyPr>
          <a:lstStyle/>
          <a:p>
            <a:pPr fontAlgn="auto">
              <a:spcBef>
                <a:spcPts val="0"/>
              </a:spcBef>
              <a:spcAft>
                <a:spcPts val="0"/>
              </a:spcAft>
              <a:defRPr/>
            </a:pPr>
            <a:endParaRPr lang="es-MX" sz="2000" dirty="0">
              <a:latin typeface="+mn-lt"/>
            </a:endParaRPr>
          </a:p>
        </p:txBody>
      </p:sp>
      <p:sp>
        <p:nvSpPr>
          <p:cNvPr id="5" name="4 CuadroTexto"/>
          <p:cNvSpPr txBox="1"/>
          <p:nvPr userDrawn="1"/>
        </p:nvSpPr>
        <p:spPr>
          <a:xfrm>
            <a:off x="0" y="0"/>
            <a:ext cx="9144000" cy="769938"/>
          </a:xfrm>
          <a:prstGeom prst="rect">
            <a:avLst/>
          </a:prstGeom>
          <a:solidFill>
            <a:schemeClr val="bg1">
              <a:lumMod val="85000"/>
            </a:schemeClr>
          </a:solidFill>
        </p:spPr>
        <p:txBody>
          <a:bodyPr>
            <a:spAutoFit/>
          </a:bodyPr>
          <a:lstStyle/>
          <a:p>
            <a:pPr fontAlgn="auto">
              <a:spcBef>
                <a:spcPts val="0"/>
              </a:spcBef>
              <a:spcAft>
                <a:spcPts val="0"/>
              </a:spcAft>
              <a:defRPr/>
            </a:pPr>
            <a:endParaRPr lang="es-MX" sz="4400" dirty="0">
              <a:latin typeface="+mn-lt"/>
            </a:endParaRPr>
          </a:p>
        </p:txBody>
      </p:sp>
      <p:sp>
        <p:nvSpPr>
          <p:cNvPr id="6" name="5 CuadroTexto"/>
          <p:cNvSpPr txBox="1"/>
          <p:nvPr userDrawn="1"/>
        </p:nvSpPr>
        <p:spPr>
          <a:xfrm>
            <a:off x="0" y="6457950"/>
            <a:ext cx="8286750" cy="400050"/>
          </a:xfrm>
          <a:prstGeom prst="rect">
            <a:avLst/>
          </a:prstGeom>
          <a:solidFill>
            <a:schemeClr val="bg1">
              <a:lumMod val="50000"/>
            </a:schemeClr>
          </a:solidFill>
        </p:spPr>
        <p:txBody>
          <a:bodyPr>
            <a:spAutoFit/>
          </a:bodyPr>
          <a:lstStyle/>
          <a:p>
            <a:pPr fontAlgn="auto">
              <a:spcBef>
                <a:spcPts val="0"/>
              </a:spcBef>
              <a:spcAft>
                <a:spcPts val="0"/>
              </a:spcAft>
              <a:defRPr/>
            </a:pPr>
            <a:endParaRPr lang="es-MX" sz="2000" dirty="0">
              <a:latin typeface="+mn-lt"/>
            </a:endParaRPr>
          </a:p>
        </p:txBody>
      </p:sp>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7AA72DAE-C17F-48B3-9136-21FC326F8E06}" type="datetimeFigureOut">
              <a:rPr lang="es-MX"/>
              <a:pPr>
                <a:defRPr/>
              </a:pPr>
              <a:t>25/05/11</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437B0009-D118-4657-B64F-D7C53F05FCCF}" type="slidenum">
              <a:rPr lang="es-MX"/>
              <a:pPr>
                <a:defRPr/>
              </a:pPr>
              <a:t>‹Nr.›</a:t>
            </a:fld>
            <a:endParaRPr lang="es-MX"/>
          </a:p>
        </p:txBody>
      </p:sp>
    </p:spTree>
    <p:extLst>
      <p:ext uri="{BB962C8B-B14F-4D97-AF65-F5344CB8AC3E}">
        <p14:creationId xmlns:p14="http://schemas.microsoft.com/office/powerpoint/2010/main" val="311273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CuadroTexto"/>
          <p:cNvSpPr txBox="1"/>
          <p:nvPr userDrawn="1"/>
        </p:nvSpPr>
        <p:spPr>
          <a:xfrm>
            <a:off x="0" y="6442075"/>
            <a:ext cx="9144000" cy="400050"/>
          </a:xfrm>
          <a:prstGeom prst="rect">
            <a:avLst/>
          </a:prstGeom>
          <a:solidFill>
            <a:schemeClr val="bg1">
              <a:lumMod val="85000"/>
            </a:schemeClr>
          </a:solidFill>
        </p:spPr>
        <p:txBody>
          <a:bodyPr>
            <a:spAutoFit/>
          </a:bodyPr>
          <a:lstStyle/>
          <a:p>
            <a:pPr fontAlgn="auto">
              <a:spcBef>
                <a:spcPts val="0"/>
              </a:spcBef>
              <a:spcAft>
                <a:spcPts val="0"/>
              </a:spcAft>
              <a:defRPr/>
            </a:pPr>
            <a:endParaRPr lang="es-MX" sz="2000" dirty="0">
              <a:latin typeface="+mn-lt"/>
            </a:endParaRPr>
          </a:p>
        </p:txBody>
      </p:sp>
      <p:sp>
        <p:nvSpPr>
          <p:cNvPr id="3" name="2 CuadroTexto"/>
          <p:cNvSpPr txBox="1"/>
          <p:nvPr userDrawn="1"/>
        </p:nvSpPr>
        <p:spPr>
          <a:xfrm>
            <a:off x="0" y="0"/>
            <a:ext cx="9144000" cy="769938"/>
          </a:xfrm>
          <a:prstGeom prst="rect">
            <a:avLst/>
          </a:prstGeom>
          <a:solidFill>
            <a:schemeClr val="bg1">
              <a:lumMod val="85000"/>
            </a:schemeClr>
          </a:solidFill>
        </p:spPr>
        <p:txBody>
          <a:bodyPr>
            <a:spAutoFit/>
          </a:bodyPr>
          <a:lstStyle/>
          <a:p>
            <a:pPr fontAlgn="auto">
              <a:spcBef>
                <a:spcPts val="0"/>
              </a:spcBef>
              <a:spcAft>
                <a:spcPts val="0"/>
              </a:spcAft>
              <a:defRPr/>
            </a:pPr>
            <a:endParaRPr lang="es-MX" sz="4400" dirty="0">
              <a:latin typeface="+mn-lt"/>
            </a:endParaRPr>
          </a:p>
        </p:txBody>
      </p:sp>
      <p:sp>
        <p:nvSpPr>
          <p:cNvPr id="4" name="3 CuadroTexto"/>
          <p:cNvSpPr txBox="1"/>
          <p:nvPr userDrawn="1"/>
        </p:nvSpPr>
        <p:spPr>
          <a:xfrm>
            <a:off x="0" y="6457950"/>
            <a:ext cx="8286750" cy="400050"/>
          </a:xfrm>
          <a:prstGeom prst="rect">
            <a:avLst/>
          </a:prstGeom>
          <a:solidFill>
            <a:schemeClr val="bg1">
              <a:lumMod val="50000"/>
            </a:schemeClr>
          </a:solidFill>
        </p:spPr>
        <p:txBody>
          <a:bodyPr>
            <a:spAutoFit/>
          </a:bodyPr>
          <a:lstStyle/>
          <a:p>
            <a:pPr fontAlgn="auto">
              <a:spcBef>
                <a:spcPts val="0"/>
              </a:spcBef>
              <a:spcAft>
                <a:spcPts val="0"/>
              </a:spcAft>
              <a:defRPr/>
            </a:pPr>
            <a:endParaRPr lang="es-MX" sz="2000" dirty="0">
              <a:latin typeface="+mn-lt"/>
            </a:endParaRPr>
          </a:p>
        </p:txBody>
      </p:sp>
    </p:spTree>
    <p:extLst>
      <p:ext uri="{BB962C8B-B14F-4D97-AF65-F5344CB8AC3E}">
        <p14:creationId xmlns:p14="http://schemas.microsoft.com/office/powerpoint/2010/main" val="295845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ido nueva">
    <p:spTree>
      <p:nvGrpSpPr>
        <p:cNvPr id="1" name=""/>
        <p:cNvGrpSpPr/>
        <p:nvPr/>
      </p:nvGrpSpPr>
      <p:grpSpPr>
        <a:xfrm>
          <a:off x="0" y="0"/>
          <a:ext cx="0" cy="0"/>
          <a:chOff x="0" y="0"/>
          <a:chExt cx="0" cy="0"/>
        </a:xfrm>
      </p:grpSpPr>
      <p:pic>
        <p:nvPicPr>
          <p:cNvPr id="7" name="Imagen 6" descr="2.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26988"/>
            <a:ext cx="9144000" cy="640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64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C228F41-77C8-4962-82DF-9DF9EDFF6F3A}" type="datetime1">
              <a:rPr lang="es-MX"/>
              <a:pPr>
                <a:defRPr/>
              </a:pPr>
              <a:t>25/05/11</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FC8F536-1A2E-4824-8E7D-064FE503BD53}" type="slidenum">
              <a:rPr lang="es-MX"/>
              <a:pPr>
                <a:defRPr/>
              </a:pPr>
              <a:t>‹Nr.›</a:t>
            </a:fld>
            <a:endParaRPr lang="es-MX"/>
          </a:p>
        </p:txBody>
      </p:sp>
    </p:spTree>
    <p:extLst>
      <p:ext uri="{BB962C8B-B14F-4D97-AF65-F5344CB8AC3E}">
        <p14:creationId xmlns:p14="http://schemas.microsoft.com/office/powerpoint/2010/main" val="2835143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FD699B0-C4AD-4534-A291-79A7F0EEF658}" type="datetimeFigureOut">
              <a:rPr lang="es-MX"/>
              <a:pPr>
                <a:defRPr/>
              </a:pPr>
              <a:t>25/05/11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BD8043B-CB9A-4DEF-B6D1-CAA4A0E8CDF0}" type="slidenum">
              <a:rPr lang="es-MX"/>
              <a:pPr>
                <a:defRPr/>
              </a:pPr>
              <a:t>‹Nr.›</a:t>
            </a:fld>
            <a:endParaRPr lang="es-MX"/>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6.xml"/><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oleObject" Target="../embeddings/oleObject1.bin"/><Relationship Id="rId9" Type="http://schemas.openxmlformats.org/officeDocument/2006/relationships/package" Target="../embeddings/Hoja_de_c_lculo_de_Microsoft_Excel10.xlsx"/><Relationship Id="rId10"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Hoja_de_c_lculo_de_Microsoft_Excel11.xlsx"/><Relationship Id="rId5"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iem.gob.mx/snie/"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32.png"/><Relationship Id="rId8" Type="http://schemas.openxmlformats.org/officeDocument/2006/relationships/image" Target="../media/image33.gif"/><Relationship Id="rId9" Type="http://schemas.openxmlformats.org/officeDocument/2006/relationships/image" Target="../media/image34.gif"/><Relationship Id="rId10" Type="http://schemas.openxmlformats.org/officeDocument/2006/relationships/image" Target="../media/image35.jpeg"/><Relationship Id="rId1" Type="http://schemas.openxmlformats.org/officeDocument/2006/relationships/slideLayout" Target="../slideLayouts/slideLayout4.xml"/><Relationship Id="rId2" Type="http://schemas.openxmlformats.org/officeDocument/2006/relationships/diagramData" Target="../diagrams/data5.xml"/></Relationships>
</file>

<file path=ppt/slides/_rels/slide4.xml.rels><?xml version="1.0" encoding="UTF-8" standalone="yes"?>
<Relationships xmlns="http://schemas.openxmlformats.org/package/2006/relationships"><Relationship Id="rId11"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3.xml"/><Relationship Id="rId2" Type="http://schemas.openxmlformats.org/officeDocument/2006/relationships/hyperlink" Target="http://www.bluemaumau.org/what_success_rate_a_franchise_versus_independ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8" descr="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78" y="605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1 CuadroTexto"/>
          <p:cNvSpPr txBox="1">
            <a:spLocks noChangeArrowheads="1"/>
          </p:cNvSpPr>
          <p:nvPr/>
        </p:nvSpPr>
        <p:spPr bwMode="auto">
          <a:xfrm>
            <a:off x="-36004" y="2514233"/>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s-MX" sz="3600" b="1" dirty="0" smtClean="0">
                <a:solidFill>
                  <a:schemeClr val="bg1">
                    <a:lumMod val="50000"/>
                  </a:schemeClr>
                </a:solidFill>
                <a:effectLst>
                  <a:outerShdw blurRad="38100" dist="38100" dir="2700000" algn="tl">
                    <a:srgbClr val="000000">
                      <a:alpha val="43137"/>
                    </a:srgbClr>
                  </a:outerShdw>
                </a:effectLst>
                <a:latin typeface="Calibri" pitchFamily="34" charset="0"/>
              </a:rPr>
              <a:t>PROGRAMAS DE LA </a:t>
            </a:r>
          </a:p>
          <a:p>
            <a:pPr algn="ctr" eaLnBrk="1" hangingPunct="1">
              <a:defRPr/>
            </a:pPr>
            <a:r>
              <a:rPr lang="es-MX" sz="3600" b="1" dirty="0" smtClean="0">
                <a:solidFill>
                  <a:schemeClr val="bg1">
                    <a:lumMod val="50000"/>
                  </a:schemeClr>
                </a:solidFill>
                <a:effectLst>
                  <a:outerShdw blurRad="38100" dist="38100" dir="2700000" algn="tl">
                    <a:srgbClr val="000000">
                      <a:alpha val="43137"/>
                    </a:srgbClr>
                  </a:outerShdw>
                </a:effectLst>
                <a:latin typeface="Calibri" pitchFamily="34" charset="0"/>
              </a:rPr>
              <a:t>SECRETARÍA DE ECONOMÍA</a:t>
            </a:r>
          </a:p>
        </p:txBody>
      </p:sp>
      <p:sp>
        <p:nvSpPr>
          <p:cNvPr id="5" name="1 CuadroTexto"/>
          <p:cNvSpPr txBox="1">
            <a:spLocks noChangeArrowheads="1"/>
          </p:cNvSpPr>
          <p:nvPr/>
        </p:nvSpPr>
        <p:spPr bwMode="auto">
          <a:xfrm>
            <a:off x="4543622" y="5866819"/>
            <a:ext cx="46003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hangingPunct="1">
              <a:defRPr/>
            </a:pPr>
            <a:r>
              <a:rPr lang="es-MX" sz="2800" dirty="0" smtClean="0">
                <a:solidFill>
                  <a:schemeClr val="bg1">
                    <a:lumMod val="50000"/>
                  </a:schemeClr>
                </a:solidFill>
                <a:effectLst>
                  <a:outerShdw blurRad="38100" dist="38100" dir="2700000" algn="tl">
                    <a:srgbClr val="000000">
                      <a:alpha val="43137"/>
                    </a:srgbClr>
                  </a:outerShdw>
                </a:effectLst>
                <a:latin typeface="Calibri" pitchFamily="34" charset="0"/>
              </a:rPr>
              <a:t>4 DE MAYO DE 2011</a:t>
            </a:r>
          </a:p>
        </p:txBody>
      </p:sp>
      <p:sp>
        <p:nvSpPr>
          <p:cNvPr id="2" name="1 Rectángulo"/>
          <p:cNvSpPr/>
          <p:nvPr/>
        </p:nvSpPr>
        <p:spPr>
          <a:xfrm>
            <a:off x="971600" y="3956863"/>
            <a:ext cx="7128792" cy="1200328"/>
          </a:xfrm>
          <a:prstGeom prst="rect">
            <a:avLst/>
          </a:prstGeom>
        </p:spPr>
        <p:txBody>
          <a:bodyPr wrap="square">
            <a:spAutoFit/>
          </a:bodyPr>
          <a:lstStyle/>
          <a:p>
            <a:pPr algn="ctr" eaLnBrk="1" hangingPunct="1">
              <a:defRPr/>
            </a:pPr>
            <a:r>
              <a:rPr lang="es-MX" sz="2400" b="1" dirty="0" smtClean="0">
                <a:solidFill>
                  <a:schemeClr val="bg1">
                    <a:lumMod val="50000"/>
                  </a:schemeClr>
                </a:solidFill>
                <a:effectLst>
                  <a:outerShdw blurRad="38100" dist="38100" dir="2700000" algn="tl">
                    <a:srgbClr val="000000">
                      <a:alpha val="43137"/>
                    </a:srgbClr>
                  </a:outerShdw>
                </a:effectLst>
                <a:latin typeface="Calibri" pitchFamily="34" charset="0"/>
              </a:rPr>
              <a:t>Adam Ortega</a:t>
            </a:r>
          </a:p>
          <a:p>
            <a:pPr algn="ctr" eaLnBrk="1" hangingPunct="1">
              <a:defRPr/>
            </a:pPr>
            <a:r>
              <a:rPr lang="es-MX" sz="2400" b="1" dirty="0" smtClean="0">
                <a:solidFill>
                  <a:schemeClr val="bg1">
                    <a:lumMod val="50000"/>
                  </a:schemeClr>
                </a:solidFill>
                <a:effectLst>
                  <a:outerShdw blurRad="38100" dist="38100" dir="2700000" algn="tl">
                    <a:srgbClr val="000000">
                      <a:alpha val="43137"/>
                    </a:srgbClr>
                  </a:outerShdw>
                </a:effectLst>
                <a:latin typeface="Calibri" pitchFamily="34" charset="0"/>
              </a:rPr>
              <a:t>Marco Hernández</a:t>
            </a:r>
          </a:p>
          <a:p>
            <a:pPr algn="ctr" eaLnBrk="1" hangingPunct="1">
              <a:defRPr/>
            </a:pPr>
            <a:r>
              <a:rPr lang="es-MX" sz="2400" b="1" dirty="0" smtClean="0">
                <a:solidFill>
                  <a:schemeClr val="bg1">
                    <a:lumMod val="50000"/>
                  </a:schemeClr>
                </a:solidFill>
                <a:effectLst>
                  <a:outerShdw blurRad="38100" dist="38100" dir="2700000" algn="tl">
                    <a:srgbClr val="000000">
                      <a:alpha val="43137"/>
                    </a:srgbClr>
                  </a:outerShdw>
                </a:effectLst>
                <a:latin typeface="Calibri" pitchFamily="34" charset="0"/>
              </a:rPr>
              <a:t>Karla T. Tagle</a:t>
            </a:r>
            <a:endParaRPr lang="es-MX" b="1" dirty="0">
              <a:solidFill>
                <a:schemeClr val="bg1">
                  <a:lumMod val="50000"/>
                </a:schemeClr>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19324266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4 Marcador de número de diapositiva"/>
          <p:cNvSpPr txBox="1">
            <a:spLocks/>
          </p:cNvSpPr>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fld id="{509120F1-C056-485D-AEFE-EBCADE4C43FC}" type="slidenum">
              <a:rPr lang="es-MX" smtClean="0">
                <a:solidFill>
                  <a:srgbClr val="898989"/>
                </a:solidFill>
                <a:latin typeface="Arial" charset="0"/>
              </a:rPr>
              <a:pPr/>
              <a:t>10</a:t>
            </a:fld>
            <a:endParaRPr lang="es-MX" smtClean="0">
              <a:solidFill>
                <a:srgbClr val="898989"/>
              </a:solidFill>
              <a:latin typeface="Arial" charset="0"/>
            </a:endParaRPr>
          </a:p>
        </p:txBody>
      </p:sp>
      <p:sp>
        <p:nvSpPr>
          <p:cNvPr id="3" name="58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8A45A03-2593-4F33-8B06-014761DF92EB}" type="slidenum">
              <a:rPr lang="es-MX" smtClean="0"/>
              <a:pPr/>
              <a:t>10</a:t>
            </a:fld>
            <a:endParaRPr lang="es-MX"/>
          </a:p>
        </p:txBody>
      </p:sp>
      <p:sp>
        <p:nvSpPr>
          <p:cNvPr id="4" name="3 CuadroTexto"/>
          <p:cNvSpPr txBox="1"/>
          <p:nvPr/>
        </p:nvSpPr>
        <p:spPr>
          <a:xfrm>
            <a:off x="-22864" y="6700718"/>
            <a:ext cx="4032448" cy="184666"/>
          </a:xfrm>
          <a:prstGeom prst="rect">
            <a:avLst/>
          </a:prstGeom>
          <a:noFill/>
        </p:spPr>
        <p:txBody>
          <a:bodyPr wrap="square" rtlCol="0">
            <a:spAutoFit/>
          </a:bodyPr>
          <a:lstStyle>
            <a:defPPr>
              <a:defRPr lang="es-MX"/>
            </a:defPPr>
            <a:lvl1pPr>
              <a:defRPr sz="700" baseline="30000"/>
            </a:lvl1pPr>
          </a:lstStyle>
          <a:p>
            <a:r>
              <a:rPr lang="es-MX" sz="900" dirty="0"/>
              <a:t>Fuente: Encuesta Nacional de Pequeños Negocios INEGI, 2008.</a:t>
            </a:r>
          </a:p>
        </p:txBody>
      </p:sp>
      <p:sp>
        <p:nvSpPr>
          <p:cNvPr id="7" name="Text Box 2"/>
          <p:cNvSpPr txBox="1">
            <a:spLocks noChangeArrowheads="1"/>
          </p:cNvSpPr>
          <p:nvPr/>
        </p:nvSpPr>
        <p:spPr bwMode="auto">
          <a:xfrm>
            <a:off x="-36512" y="118373"/>
            <a:ext cx="9036050" cy="646331"/>
          </a:xfrm>
          <a:prstGeom prst="rect">
            <a:avLst/>
          </a:prstGeom>
          <a:noFill/>
          <a:ln w="9525">
            <a:noFill/>
            <a:miter lim="800000"/>
            <a:headEnd/>
            <a:tailEnd/>
          </a:ln>
        </p:spPr>
        <p:txBody>
          <a:bodyPr>
            <a:spAutoFit/>
          </a:bodyPr>
          <a:lstStyle/>
          <a:p>
            <a:r>
              <a:rPr lang="es-MX" sz="2000" b="1" dirty="0" smtClean="0">
                <a:solidFill>
                  <a:srgbClr val="000099"/>
                </a:solidFill>
              </a:rPr>
              <a:t>Importancia del Programa</a:t>
            </a:r>
          </a:p>
          <a:p>
            <a:r>
              <a:rPr lang="es-MX" sz="1600" dirty="0" smtClean="0">
                <a:solidFill>
                  <a:srgbClr val="000099"/>
                </a:solidFill>
              </a:rPr>
              <a:t>Capacitación y Consultoría</a:t>
            </a:r>
            <a:endParaRPr lang="es-MX" sz="1600" dirty="0">
              <a:solidFill>
                <a:srgbClr val="000099"/>
              </a:solidFill>
            </a:endParaRPr>
          </a:p>
        </p:txBody>
      </p:sp>
      <p:sp>
        <p:nvSpPr>
          <p:cNvPr id="19" name="5 CuadroTexto"/>
          <p:cNvSpPr txBox="1">
            <a:spLocks noChangeArrowheads="1"/>
          </p:cNvSpPr>
          <p:nvPr/>
        </p:nvSpPr>
        <p:spPr bwMode="auto">
          <a:xfrm>
            <a:off x="395536" y="4573577"/>
            <a:ext cx="4536504" cy="1569660"/>
          </a:xfrm>
          <a:prstGeom prst="rect">
            <a:avLst/>
          </a:prstGeom>
          <a:noFill/>
          <a:ln w="9525">
            <a:noFill/>
            <a:miter lim="800000"/>
            <a:headEnd/>
            <a:tailEnd/>
          </a:ln>
        </p:spPr>
        <p:txBody>
          <a:bodyPr wrap="square">
            <a:spAutoFit/>
          </a:bodyPr>
          <a:lstStyle/>
          <a:p>
            <a:pPr marL="285750" lvl="0" indent="-285750">
              <a:buFont typeface="Arial" pitchFamily="34" charset="0"/>
              <a:buChar char="•"/>
            </a:pPr>
            <a:r>
              <a:rPr lang="es-ES" sz="1600" dirty="0"/>
              <a:t>Gerencial: El 49% de los dueños de los pequeñas empresas cuentan con un nivel de educación primaria o menor. </a:t>
            </a:r>
            <a:endParaRPr lang="es-ES" sz="1600" dirty="0" smtClean="0"/>
          </a:p>
          <a:p>
            <a:pPr marL="285750" lvl="0" indent="-285750">
              <a:buFont typeface="Arial" pitchFamily="34" charset="0"/>
              <a:buChar char="•"/>
            </a:pPr>
            <a:r>
              <a:rPr lang="es-ES" sz="1600" dirty="0" smtClean="0"/>
              <a:t>Laboral</a:t>
            </a:r>
            <a:r>
              <a:rPr lang="es-ES" sz="1600" dirty="0"/>
              <a:t>: El 38% de los empleados de los pequeñas empresas cuentan con un nivel de educación primaria o menor. </a:t>
            </a:r>
            <a:endParaRPr lang="es-ES" sz="1500" dirty="0">
              <a:ea typeface="ヒラギノ角ゴ Pro W3"/>
              <a:cs typeface="ヒラギノ角ゴ Pro W3"/>
            </a:endParaRPr>
          </a:p>
        </p:txBody>
      </p:sp>
      <p:sp>
        <p:nvSpPr>
          <p:cNvPr id="20" name="5 CuadroTexto"/>
          <p:cNvSpPr txBox="1">
            <a:spLocks noChangeArrowheads="1"/>
          </p:cNvSpPr>
          <p:nvPr/>
        </p:nvSpPr>
        <p:spPr bwMode="auto">
          <a:xfrm>
            <a:off x="5510315" y="4797152"/>
            <a:ext cx="3310157" cy="1077218"/>
          </a:xfrm>
          <a:prstGeom prst="rect">
            <a:avLst/>
          </a:prstGeom>
          <a:noFill/>
          <a:ln w="9525">
            <a:noFill/>
            <a:miter lim="800000"/>
            <a:headEnd/>
            <a:tailEnd/>
          </a:ln>
        </p:spPr>
        <p:txBody>
          <a:bodyPr wrap="square">
            <a:spAutoFit/>
          </a:bodyPr>
          <a:lstStyle/>
          <a:p>
            <a:pPr lvl="0"/>
            <a:r>
              <a:rPr lang="es-ES" sz="1600" dirty="0" smtClean="0"/>
              <a:t>Los </a:t>
            </a:r>
            <a:r>
              <a:rPr lang="es-ES" sz="1600" dirty="0"/>
              <a:t>programas de capacitación y consultoría brindados por la SPYME permitirán aumentar la productividad de estos negocios.</a:t>
            </a:r>
            <a:endParaRPr lang="es-ES" sz="1500" dirty="0">
              <a:ea typeface="ヒラギノ角ゴ Pro W3"/>
              <a:cs typeface="ヒラギノ角ゴ Pro W3"/>
            </a:endParaRPr>
          </a:p>
        </p:txBody>
      </p:sp>
      <p:sp>
        <p:nvSpPr>
          <p:cNvPr id="21" name="20 Pentágono"/>
          <p:cNvSpPr/>
          <p:nvPr/>
        </p:nvSpPr>
        <p:spPr>
          <a:xfrm>
            <a:off x="4932040" y="4573577"/>
            <a:ext cx="504055" cy="156966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29" name="28 Gráfico"/>
          <p:cNvGraphicFramePr/>
          <p:nvPr>
            <p:extLst>
              <p:ext uri="{D42A27DB-BD31-4B8C-83A1-F6EECF244321}">
                <p14:modId xmlns:p14="http://schemas.microsoft.com/office/powerpoint/2010/main" val="1084703297"/>
              </p:ext>
            </p:extLst>
          </p:nvPr>
        </p:nvGraphicFramePr>
        <p:xfrm>
          <a:off x="35496" y="980728"/>
          <a:ext cx="4824536"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30" name="29 CuadroTexto"/>
          <p:cNvSpPr txBox="1"/>
          <p:nvPr/>
        </p:nvSpPr>
        <p:spPr>
          <a:xfrm>
            <a:off x="77848" y="900009"/>
            <a:ext cx="4350136" cy="584775"/>
          </a:xfrm>
          <a:prstGeom prst="rect">
            <a:avLst/>
          </a:prstGeom>
          <a:noFill/>
        </p:spPr>
        <p:txBody>
          <a:bodyPr wrap="square" rtlCol="0">
            <a:spAutoFit/>
          </a:bodyPr>
          <a:lstStyle/>
          <a:p>
            <a:pPr>
              <a:defRPr sz="1600" b="1" i="0" u="none" strike="noStrike" kern="1200" baseline="0">
                <a:solidFill>
                  <a:prstClr val="black"/>
                </a:solidFill>
                <a:latin typeface="+mn-lt"/>
                <a:ea typeface="+mn-ea"/>
                <a:cs typeface="+mn-cs"/>
              </a:defRPr>
            </a:pPr>
            <a:r>
              <a:rPr lang="es-MX" b="1" dirty="0">
                <a:solidFill>
                  <a:prstClr val="black"/>
                </a:solidFill>
              </a:rPr>
              <a:t>Nivel de educación de </a:t>
            </a:r>
            <a:r>
              <a:rPr lang="es-MX" b="1" dirty="0" smtClean="0">
                <a:solidFill>
                  <a:prstClr val="black"/>
                </a:solidFill>
              </a:rPr>
              <a:t> los </a:t>
            </a:r>
            <a:r>
              <a:rPr lang="es-MX" b="1" dirty="0">
                <a:solidFill>
                  <a:prstClr val="black"/>
                </a:solidFill>
              </a:rPr>
              <a:t>dueños de los </a:t>
            </a:r>
            <a:endParaRPr lang="es-MX" b="1" dirty="0" smtClean="0">
              <a:solidFill>
                <a:prstClr val="black"/>
              </a:solidFill>
            </a:endParaRPr>
          </a:p>
          <a:p>
            <a:pPr>
              <a:defRPr sz="1600" b="1" i="0" u="none" strike="noStrike" kern="1200" baseline="0">
                <a:solidFill>
                  <a:prstClr val="black"/>
                </a:solidFill>
                <a:latin typeface="+mn-lt"/>
                <a:ea typeface="+mn-ea"/>
                <a:cs typeface="+mn-cs"/>
              </a:defRPr>
            </a:pPr>
            <a:r>
              <a:rPr lang="es-MX" b="1" dirty="0" smtClean="0">
                <a:solidFill>
                  <a:prstClr val="black"/>
                </a:solidFill>
              </a:rPr>
              <a:t>Pequeños </a:t>
            </a:r>
            <a:r>
              <a:rPr lang="es-MX" b="1" dirty="0">
                <a:solidFill>
                  <a:prstClr val="black"/>
                </a:solidFill>
              </a:rPr>
              <a:t>Negocios  (% del total)</a:t>
            </a:r>
          </a:p>
        </p:txBody>
      </p:sp>
      <p:sp>
        <p:nvSpPr>
          <p:cNvPr id="31" name="30 CuadroTexto"/>
          <p:cNvSpPr txBox="1"/>
          <p:nvPr/>
        </p:nvSpPr>
        <p:spPr>
          <a:xfrm>
            <a:off x="3347864" y="1628800"/>
            <a:ext cx="543739" cy="307777"/>
          </a:xfrm>
          <a:prstGeom prst="rect">
            <a:avLst/>
          </a:prstGeom>
          <a:noFill/>
        </p:spPr>
        <p:txBody>
          <a:bodyPr wrap="none" rtlCol="0">
            <a:spAutoFit/>
          </a:bodyPr>
          <a:lstStyle/>
          <a:p>
            <a:r>
              <a:rPr lang="en-US" sz="1400" dirty="0" smtClean="0"/>
              <a:t>23%</a:t>
            </a:r>
            <a:endParaRPr lang="en-US" sz="1400" dirty="0"/>
          </a:p>
        </p:txBody>
      </p:sp>
      <p:sp>
        <p:nvSpPr>
          <p:cNvPr id="32" name="31 CuadroTexto"/>
          <p:cNvSpPr txBox="1"/>
          <p:nvPr/>
        </p:nvSpPr>
        <p:spPr>
          <a:xfrm>
            <a:off x="3560683" y="2129632"/>
            <a:ext cx="543739" cy="307777"/>
          </a:xfrm>
          <a:prstGeom prst="rect">
            <a:avLst/>
          </a:prstGeom>
          <a:noFill/>
        </p:spPr>
        <p:txBody>
          <a:bodyPr wrap="none" rtlCol="0">
            <a:spAutoFit/>
          </a:bodyPr>
          <a:lstStyle/>
          <a:p>
            <a:r>
              <a:rPr lang="en-US" sz="1400" dirty="0" smtClean="0"/>
              <a:t>26%</a:t>
            </a:r>
            <a:endParaRPr lang="en-US" sz="1400" dirty="0"/>
          </a:p>
        </p:txBody>
      </p:sp>
      <p:sp>
        <p:nvSpPr>
          <p:cNvPr id="33" name="32 CuadroTexto"/>
          <p:cNvSpPr txBox="1"/>
          <p:nvPr/>
        </p:nvSpPr>
        <p:spPr>
          <a:xfrm>
            <a:off x="3769885" y="2626866"/>
            <a:ext cx="543739" cy="307777"/>
          </a:xfrm>
          <a:prstGeom prst="rect">
            <a:avLst/>
          </a:prstGeom>
          <a:noFill/>
        </p:spPr>
        <p:txBody>
          <a:bodyPr wrap="none" rtlCol="0">
            <a:spAutoFit/>
          </a:bodyPr>
          <a:lstStyle/>
          <a:p>
            <a:r>
              <a:rPr lang="en-US" sz="1400" dirty="0" smtClean="0"/>
              <a:t>29%</a:t>
            </a:r>
            <a:endParaRPr lang="en-US" sz="1400" dirty="0"/>
          </a:p>
        </p:txBody>
      </p:sp>
      <p:sp>
        <p:nvSpPr>
          <p:cNvPr id="34" name="33 CuadroTexto"/>
          <p:cNvSpPr txBox="1"/>
          <p:nvPr/>
        </p:nvSpPr>
        <p:spPr>
          <a:xfrm>
            <a:off x="3363630" y="3125202"/>
            <a:ext cx="543739" cy="307777"/>
          </a:xfrm>
          <a:prstGeom prst="rect">
            <a:avLst/>
          </a:prstGeom>
          <a:noFill/>
        </p:spPr>
        <p:txBody>
          <a:bodyPr wrap="none" rtlCol="0">
            <a:spAutoFit/>
          </a:bodyPr>
          <a:lstStyle/>
          <a:p>
            <a:r>
              <a:rPr lang="en-US" sz="1400" dirty="0" smtClean="0"/>
              <a:t>22%</a:t>
            </a:r>
            <a:endParaRPr lang="en-US" sz="1400" dirty="0"/>
          </a:p>
        </p:txBody>
      </p:sp>
      <p:sp>
        <p:nvSpPr>
          <p:cNvPr id="35" name="34 CuadroTexto"/>
          <p:cNvSpPr txBox="1"/>
          <p:nvPr/>
        </p:nvSpPr>
        <p:spPr>
          <a:xfrm>
            <a:off x="2251978" y="3626034"/>
            <a:ext cx="444352" cy="307777"/>
          </a:xfrm>
          <a:prstGeom prst="rect">
            <a:avLst/>
          </a:prstGeom>
          <a:noFill/>
        </p:spPr>
        <p:txBody>
          <a:bodyPr wrap="none" rtlCol="0">
            <a:spAutoFit/>
          </a:bodyPr>
          <a:lstStyle/>
          <a:p>
            <a:r>
              <a:rPr lang="en-US" sz="1400" dirty="0" smtClean="0"/>
              <a:t>0%</a:t>
            </a:r>
            <a:endParaRPr lang="en-US" sz="1400" dirty="0"/>
          </a:p>
        </p:txBody>
      </p:sp>
      <p:graphicFrame>
        <p:nvGraphicFramePr>
          <p:cNvPr id="36" name="35 Gráfico"/>
          <p:cNvGraphicFramePr/>
          <p:nvPr>
            <p:extLst>
              <p:ext uri="{D42A27DB-BD31-4B8C-83A1-F6EECF244321}">
                <p14:modId xmlns:p14="http://schemas.microsoft.com/office/powerpoint/2010/main" val="1491118802"/>
              </p:ext>
            </p:extLst>
          </p:nvPr>
        </p:nvGraphicFramePr>
        <p:xfrm>
          <a:off x="4370792" y="900009"/>
          <a:ext cx="4858544" cy="3172707"/>
        </p:xfrm>
        <a:graphic>
          <a:graphicData uri="http://schemas.openxmlformats.org/drawingml/2006/chart">
            <c:chart xmlns:c="http://schemas.openxmlformats.org/drawingml/2006/chart" xmlns:r="http://schemas.openxmlformats.org/officeDocument/2006/relationships" r:id="rId3"/>
          </a:graphicData>
        </a:graphic>
      </p:graphicFrame>
      <p:sp>
        <p:nvSpPr>
          <p:cNvPr id="37" name="36 CuadroTexto"/>
          <p:cNvSpPr txBox="1"/>
          <p:nvPr/>
        </p:nvSpPr>
        <p:spPr>
          <a:xfrm>
            <a:off x="4572000" y="836712"/>
            <a:ext cx="4798001" cy="584775"/>
          </a:xfrm>
          <a:prstGeom prst="rect">
            <a:avLst/>
          </a:prstGeom>
          <a:noFill/>
        </p:spPr>
        <p:txBody>
          <a:bodyPr wrap="square" rtlCol="0">
            <a:spAutoFit/>
          </a:bodyPr>
          <a:lstStyle/>
          <a:p>
            <a:pPr>
              <a:defRPr sz="1600" b="1" i="0" u="none" strike="noStrike" kern="1200" baseline="0">
                <a:solidFill>
                  <a:prstClr val="black"/>
                </a:solidFill>
                <a:latin typeface="+mn-lt"/>
                <a:ea typeface="+mn-ea"/>
                <a:cs typeface="+mn-cs"/>
              </a:defRPr>
            </a:pPr>
            <a:r>
              <a:rPr lang="es-MX" b="1" dirty="0">
                <a:solidFill>
                  <a:prstClr val="black"/>
                </a:solidFill>
              </a:rPr>
              <a:t>Nivel de Instrucción del Personal </a:t>
            </a:r>
            <a:r>
              <a:rPr lang="es-MX" b="1" dirty="0" smtClean="0">
                <a:solidFill>
                  <a:prstClr val="black"/>
                </a:solidFill>
              </a:rPr>
              <a:t> subordinado </a:t>
            </a:r>
          </a:p>
          <a:p>
            <a:pPr>
              <a:defRPr sz="1600" b="1" i="0" u="none" strike="noStrike" kern="1200" baseline="0">
                <a:solidFill>
                  <a:prstClr val="black"/>
                </a:solidFill>
                <a:latin typeface="+mn-lt"/>
                <a:ea typeface="+mn-ea"/>
                <a:cs typeface="+mn-cs"/>
              </a:defRPr>
            </a:pPr>
            <a:r>
              <a:rPr lang="es-MX" b="1" dirty="0" smtClean="0">
                <a:solidFill>
                  <a:prstClr val="black"/>
                </a:solidFill>
              </a:rPr>
              <a:t>en </a:t>
            </a:r>
            <a:r>
              <a:rPr lang="es-MX" b="1" dirty="0">
                <a:solidFill>
                  <a:prstClr val="black"/>
                </a:solidFill>
              </a:rPr>
              <a:t>los Pequeños </a:t>
            </a:r>
            <a:r>
              <a:rPr lang="es-MX" b="1" dirty="0" smtClean="0">
                <a:solidFill>
                  <a:prstClr val="black"/>
                </a:solidFill>
              </a:rPr>
              <a:t>Negocios  (% </a:t>
            </a:r>
            <a:r>
              <a:rPr lang="es-MX" b="1" dirty="0">
                <a:solidFill>
                  <a:prstClr val="black"/>
                </a:solidFill>
              </a:rPr>
              <a:t>del total)</a:t>
            </a:r>
          </a:p>
        </p:txBody>
      </p:sp>
      <p:cxnSp>
        <p:nvCxnSpPr>
          <p:cNvPr id="38" name="37 Conector recto"/>
          <p:cNvCxnSpPr/>
          <p:nvPr/>
        </p:nvCxnSpPr>
        <p:spPr>
          <a:xfrm>
            <a:off x="4380686" y="1192396"/>
            <a:ext cx="0" cy="302869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7236296" y="1628800"/>
            <a:ext cx="543739" cy="307777"/>
          </a:xfrm>
          <a:prstGeom prst="rect">
            <a:avLst/>
          </a:prstGeom>
          <a:noFill/>
        </p:spPr>
        <p:txBody>
          <a:bodyPr wrap="none" rtlCol="0">
            <a:spAutoFit/>
          </a:bodyPr>
          <a:lstStyle/>
          <a:p>
            <a:r>
              <a:rPr lang="en-US" sz="1400" dirty="0" smtClean="0"/>
              <a:t>12%</a:t>
            </a:r>
            <a:endParaRPr lang="en-US" sz="1400" dirty="0"/>
          </a:p>
        </p:txBody>
      </p:sp>
      <p:sp>
        <p:nvSpPr>
          <p:cNvPr id="40" name="39 CuadroTexto"/>
          <p:cNvSpPr txBox="1"/>
          <p:nvPr/>
        </p:nvSpPr>
        <p:spPr>
          <a:xfrm>
            <a:off x="7449115" y="2129632"/>
            <a:ext cx="543739" cy="307777"/>
          </a:xfrm>
          <a:prstGeom prst="rect">
            <a:avLst/>
          </a:prstGeom>
          <a:noFill/>
        </p:spPr>
        <p:txBody>
          <a:bodyPr wrap="none" rtlCol="0">
            <a:spAutoFit/>
          </a:bodyPr>
          <a:lstStyle/>
          <a:p>
            <a:r>
              <a:rPr lang="en-US" sz="1400" dirty="0" smtClean="0"/>
              <a:t>26%</a:t>
            </a:r>
            <a:endParaRPr lang="en-US" sz="1400" dirty="0"/>
          </a:p>
        </p:txBody>
      </p:sp>
      <p:sp>
        <p:nvSpPr>
          <p:cNvPr id="41" name="40 CuadroTexto"/>
          <p:cNvSpPr txBox="1"/>
          <p:nvPr/>
        </p:nvSpPr>
        <p:spPr>
          <a:xfrm>
            <a:off x="7658317" y="2626866"/>
            <a:ext cx="543739" cy="307777"/>
          </a:xfrm>
          <a:prstGeom prst="rect">
            <a:avLst/>
          </a:prstGeom>
          <a:noFill/>
        </p:spPr>
        <p:txBody>
          <a:bodyPr wrap="none" rtlCol="0">
            <a:spAutoFit/>
          </a:bodyPr>
          <a:lstStyle/>
          <a:p>
            <a:r>
              <a:rPr lang="en-US" sz="1400" dirty="0" smtClean="0"/>
              <a:t>32%</a:t>
            </a:r>
            <a:endParaRPr lang="en-US" sz="1400" dirty="0"/>
          </a:p>
        </p:txBody>
      </p:sp>
      <p:sp>
        <p:nvSpPr>
          <p:cNvPr id="42" name="41 CuadroTexto"/>
          <p:cNvSpPr txBox="1"/>
          <p:nvPr/>
        </p:nvSpPr>
        <p:spPr>
          <a:xfrm>
            <a:off x="8014494" y="3125202"/>
            <a:ext cx="543739" cy="307777"/>
          </a:xfrm>
          <a:prstGeom prst="rect">
            <a:avLst/>
          </a:prstGeom>
          <a:noFill/>
        </p:spPr>
        <p:txBody>
          <a:bodyPr wrap="none" rtlCol="0">
            <a:spAutoFit/>
          </a:bodyPr>
          <a:lstStyle/>
          <a:p>
            <a:r>
              <a:rPr lang="en-US" sz="1400" dirty="0" smtClean="0"/>
              <a:t>28%</a:t>
            </a:r>
            <a:endParaRPr lang="en-US" sz="1400" dirty="0"/>
          </a:p>
        </p:txBody>
      </p:sp>
      <p:sp>
        <p:nvSpPr>
          <p:cNvPr id="43" name="42 CuadroTexto"/>
          <p:cNvSpPr txBox="1"/>
          <p:nvPr/>
        </p:nvSpPr>
        <p:spPr>
          <a:xfrm>
            <a:off x="6902842" y="3626034"/>
            <a:ext cx="444352" cy="307777"/>
          </a:xfrm>
          <a:prstGeom prst="rect">
            <a:avLst/>
          </a:prstGeom>
          <a:noFill/>
        </p:spPr>
        <p:txBody>
          <a:bodyPr wrap="none" rtlCol="0">
            <a:spAutoFit/>
          </a:bodyPr>
          <a:lstStyle/>
          <a:p>
            <a:r>
              <a:rPr lang="en-US" sz="1400" dirty="0" smtClean="0"/>
              <a:t>2%</a:t>
            </a:r>
            <a:endParaRPr lang="en-US" sz="1400" dirty="0"/>
          </a:p>
        </p:txBody>
      </p:sp>
    </p:spTree>
    <p:extLst>
      <p:ext uri="{BB962C8B-B14F-4D97-AF65-F5344CB8AC3E}">
        <p14:creationId xmlns:p14="http://schemas.microsoft.com/office/powerpoint/2010/main" val="14729602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13 CuadroTexto"/>
          <p:cNvSpPr txBox="1">
            <a:spLocks noChangeArrowheads="1"/>
          </p:cNvSpPr>
          <p:nvPr/>
        </p:nvSpPr>
        <p:spPr bwMode="auto">
          <a:xfrm>
            <a:off x="-7938" y="6635750"/>
            <a:ext cx="5099051" cy="214313"/>
          </a:xfrm>
          <a:prstGeom prst="rect">
            <a:avLst/>
          </a:prstGeom>
          <a:noFill/>
          <a:ln w="9525">
            <a:noFill/>
            <a:miter lim="800000"/>
            <a:headEnd/>
            <a:tailEnd/>
          </a:ln>
        </p:spPr>
        <p:txBody>
          <a:bodyPr>
            <a:spAutoFit/>
          </a:bodyPr>
          <a:lstStyle/>
          <a:p>
            <a:r>
              <a:rPr lang="es-MX" sz="800"/>
              <a:t>Fuente: Informe de Evaluación del Fondo PYME, Anexo IV, CONEVAL Marzo 2008</a:t>
            </a:r>
          </a:p>
        </p:txBody>
      </p:sp>
      <p:graphicFrame>
        <p:nvGraphicFramePr>
          <p:cNvPr id="7" name="Object 4"/>
          <p:cNvGraphicFramePr>
            <a:graphicFrameLocks noChangeAspect="1"/>
          </p:cNvGraphicFramePr>
          <p:nvPr>
            <p:extLst>
              <p:ext uri="{D42A27DB-BD31-4B8C-83A1-F6EECF244321}">
                <p14:modId xmlns:p14="http://schemas.microsoft.com/office/powerpoint/2010/main" val="1408358552"/>
              </p:ext>
            </p:extLst>
          </p:nvPr>
        </p:nvGraphicFramePr>
        <p:xfrm>
          <a:off x="179512" y="836712"/>
          <a:ext cx="4464496" cy="2972265"/>
        </p:xfrm>
        <a:graphic>
          <a:graphicData uri="http://schemas.openxmlformats.org/drawingml/2006/chart">
            <c:chart xmlns:c="http://schemas.openxmlformats.org/drawingml/2006/chart" xmlns:r="http://schemas.openxmlformats.org/officeDocument/2006/relationships" r:id="rId2"/>
          </a:graphicData>
        </a:graphic>
      </p:graphicFrame>
      <p:sp>
        <p:nvSpPr>
          <p:cNvPr id="50181" name="5 CuadroTexto"/>
          <p:cNvSpPr txBox="1">
            <a:spLocks noChangeArrowheads="1"/>
          </p:cNvSpPr>
          <p:nvPr/>
        </p:nvSpPr>
        <p:spPr bwMode="auto">
          <a:xfrm>
            <a:off x="3961135" y="1366897"/>
            <a:ext cx="4846756" cy="2062103"/>
          </a:xfrm>
          <a:prstGeom prst="rect">
            <a:avLst/>
          </a:prstGeom>
          <a:noFill/>
          <a:ln w="9525">
            <a:noFill/>
            <a:miter lim="800000"/>
            <a:headEnd/>
            <a:tailEnd/>
          </a:ln>
        </p:spPr>
        <p:txBody>
          <a:bodyPr wrap="square">
            <a:spAutoFit/>
          </a:bodyPr>
          <a:lstStyle/>
          <a:p>
            <a:pPr marL="177800" indent="-177800" algn="just">
              <a:buFont typeface="Arial" charset="0"/>
              <a:buChar char="•"/>
            </a:pPr>
            <a:r>
              <a:rPr lang="es-ES" sz="1600">
                <a:ea typeface="ヒラギノ角ゴ Pro W3"/>
                <a:cs typeface="ヒラギノ角ゴ Pro W3"/>
              </a:rPr>
              <a:t>De acuerdo a la metodología del Consejo Nacional de Evaluación (CONEVAL), los empresarios que recibieron apoyo por parte del Fondo PYME perciben que el tiempo transcurrido entre que la solicitud y la entrega de los apoyos no es rápido.</a:t>
            </a:r>
          </a:p>
          <a:p>
            <a:pPr marL="177800" indent="-177800" algn="just">
              <a:buFont typeface="Arial" charset="0"/>
              <a:buChar char="•"/>
            </a:pPr>
            <a:r>
              <a:rPr lang="es-ES" sz="1600">
                <a:ea typeface="ヒラギノ角ゴ Pro W3"/>
                <a:cs typeface="ヒラギノ角ゴ Pro W3"/>
              </a:rPr>
              <a:t>El 50% de los empresarios menciona que el tiempo es lento o muy lento.</a:t>
            </a:r>
            <a:endParaRPr lang="es-ES" sz="1600"/>
          </a:p>
        </p:txBody>
      </p:sp>
      <p:sp>
        <p:nvSpPr>
          <p:cNvPr id="50187" name="44 Marcador de número de diapositiva"/>
          <p:cNvSpPr txBox="1">
            <a:spLocks noGrp="1"/>
          </p:cNvSpPr>
          <p:nvPr/>
        </p:nvSpPr>
        <p:spPr bwMode="auto">
          <a:xfrm>
            <a:off x="6948488" y="6448425"/>
            <a:ext cx="2133600" cy="365125"/>
          </a:xfrm>
          <a:prstGeom prst="rect">
            <a:avLst/>
          </a:prstGeom>
          <a:noFill/>
          <a:ln w="9525">
            <a:noFill/>
            <a:miter lim="800000"/>
            <a:headEnd/>
            <a:tailEnd/>
          </a:ln>
        </p:spPr>
        <p:txBody>
          <a:bodyPr anchor="ctr"/>
          <a:lstStyle/>
          <a:p>
            <a:pPr algn="r"/>
            <a:fld id="{76030BA3-E8FB-41DE-93B3-F83D0B5A2ED4}" type="slidenum">
              <a:rPr lang="es-MX" sz="1200">
                <a:solidFill>
                  <a:srgbClr val="898989"/>
                </a:solidFill>
              </a:rPr>
              <a:pPr algn="r"/>
              <a:t>11</a:t>
            </a:fld>
            <a:endParaRPr lang="es-MX" sz="1200">
              <a:solidFill>
                <a:srgbClr val="898989"/>
              </a:solidFill>
            </a:endParaRPr>
          </a:p>
        </p:txBody>
      </p:sp>
      <p:sp>
        <p:nvSpPr>
          <p:cNvPr id="8" name="Text Box 2"/>
          <p:cNvSpPr txBox="1">
            <a:spLocks noChangeArrowheads="1"/>
          </p:cNvSpPr>
          <p:nvPr/>
        </p:nvSpPr>
        <p:spPr bwMode="auto">
          <a:xfrm>
            <a:off x="0" y="0"/>
            <a:ext cx="9036050" cy="646331"/>
          </a:xfrm>
          <a:prstGeom prst="rect">
            <a:avLst/>
          </a:prstGeom>
          <a:noFill/>
          <a:ln w="9525">
            <a:noFill/>
            <a:miter lim="800000"/>
            <a:headEnd/>
            <a:tailEnd/>
          </a:ln>
        </p:spPr>
        <p:txBody>
          <a:bodyPr>
            <a:spAutoFit/>
          </a:bodyPr>
          <a:lstStyle/>
          <a:p>
            <a:r>
              <a:rPr lang="es-MX" sz="2000" b="1" dirty="0" smtClean="0">
                <a:solidFill>
                  <a:srgbClr val="000099"/>
                </a:solidFill>
              </a:rPr>
              <a:t>Importancia del Programa</a:t>
            </a:r>
          </a:p>
          <a:p>
            <a:r>
              <a:rPr lang="es-MX" sz="1600" dirty="0" smtClean="0">
                <a:solidFill>
                  <a:srgbClr val="000099"/>
                </a:solidFill>
              </a:rPr>
              <a:t>Centros México Emprende</a:t>
            </a:r>
            <a:endParaRPr lang="es-MX" sz="1600" dirty="0">
              <a:solidFill>
                <a:srgbClr val="000099"/>
              </a:solidFill>
            </a:endParaRPr>
          </a:p>
        </p:txBody>
      </p:sp>
      <p:sp>
        <p:nvSpPr>
          <p:cNvPr id="9" name="5 CuadroTexto"/>
          <p:cNvSpPr txBox="1">
            <a:spLocks noChangeArrowheads="1"/>
          </p:cNvSpPr>
          <p:nvPr/>
        </p:nvSpPr>
        <p:spPr bwMode="auto">
          <a:xfrm>
            <a:off x="539552" y="4049777"/>
            <a:ext cx="8064896" cy="2308324"/>
          </a:xfrm>
          <a:prstGeom prst="rect">
            <a:avLst/>
          </a:prstGeom>
          <a:noFill/>
          <a:ln w="9525">
            <a:noFill/>
            <a:miter lim="800000"/>
            <a:headEnd/>
            <a:tailEnd/>
          </a:ln>
        </p:spPr>
        <p:txBody>
          <a:bodyPr wrap="square">
            <a:spAutoFit/>
          </a:bodyPr>
          <a:lstStyle/>
          <a:p>
            <a:pPr marL="285750" indent="-285750">
              <a:buFont typeface="Arial" pitchFamily="34" charset="0"/>
              <a:buChar char="•"/>
            </a:pPr>
            <a:r>
              <a:rPr lang="es-ES" sz="1600" dirty="0" smtClean="0"/>
              <a:t>Para brindar los servicios que ofrece la Subsecretaría para la Pequeña y Mediana Empresa, se ha lanzado la estrategia: Centros México Emprende.</a:t>
            </a:r>
          </a:p>
          <a:p>
            <a:pPr marL="285750" indent="-285750">
              <a:buFont typeface="Arial" pitchFamily="34" charset="0"/>
              <a:buChar char="•"/>
            </a:pPr>
            <a:r>
              <a:rPr lang="es-ES" sz="1600" dirty="0" smtClean="0"/>
              <a:t>Los </a:t>
            </a:r>
            <a:r>
              <a:rPr lang="es-ES" sz="1600" dirty="0"/>
              <a:t>Centros México Emprende, tienen como objetivo otorgar</a:t>
            </a:r>
            <a:r>
              <a:rPr lang="es-MX" sz="1600" dirty="0"/>
              <a:t> servicios y apoyos públicos y/o privados para emprendedores y empresas,  de manera integral, ágil y oportuna,  de acuerdo con su tamaño y potencial, en un solo </a:t>
            </a:r>
            <a:r>
              <a:rPr lang="es-MX" sz="1600" dirty="0" smtClean="0"/>
              <a:t>lugar.</a:t>
            </a:r>
          </a:p>
          <a:p>
            <a:pPr marL="285750" indent="-285750">
              <a:buFont typeface="Arial" pitchFamily="34" charset="0"/>
              <a:buChar char="•"/>
            </a:pPr>
            <a:r>
              <a:rPr lang="es-MX" sz="1600" dirty="0" smtClean="0"/>
              <a:t>Al 30 de noviembre de 2010, se </a:t>
            </a:r>
            <a:r>
              <a:rPr lang="es-MX" sz="1600" dirty="0"/>
              <a:t>encuentran operando 21 Centros México Emprende (CME) y 141 Módulos México Emprende (MME). </a:t>
            </a:r>
            <a:endParaRPr lang="es-MX" sz="1600" dirty="0" smtClean="0"/>
          </a:p>
          <a:p>
            <a:pPr marL="285750" indent="-285750">
              <a:buFont typeface="Arial" pitchFamily="34" charset="0"/>
              <a:buChar char="•"/>
            </a:pPr>
            <a:r>
              <a:rPr lang="es-MX" sz="1600" dirty="0" smtClean="0"/>
              <a:t>Se </a:t>
            </a:r>
            <a:r>
              <a:rPr lang="es-MX" sz="1600" dirty="0"/>
              <a:t>estima que para el primer semestre de 2011, se contarán con 86 CME y 201 </a:t>
            </a:r>
            <a:r>
              <a:rPr lang="es-MX" sz="1600" dirty="0" smtClean="0"/>
              <a:t>MME.</a:t>
            </a:r>
            <a:endParaRPr lang="es-MX" sz="1600" dirty="0"/>
          </a:p>
        </p:txBody>
      </p:sp>
    </p:spTree>
    <p:extLst>
      <p:ext uri="{BB962C8B-B14F-4D97-AF65-F5344CB8AC3E}">
        <p14:creationId xmlns:p14="http://schemas.microsoft.com/office/powerpoint/2010/main" val="10934167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8"/>
          <p:cNvGraphicFramePr>
            <a:graphicFrameLocks noChangeAspect="1"/>
          </p:cNvGraphicFramePr>
          <p:nvPr>
            <p:extLst>
              <p:ext uri="{D42A27DB-BD31-4B8C-83A1-F6EECF244321}">
                <p14:modId xmlns:p14="http://schemas.microsoft.com/office/powerpoint/2010/main" val="1253581021"/>
              </p:ext>
            </p:extLst>
          </p:nvPr>
        </p:nvGraphicFramePr>
        <p:xfrm>
          <a:off x="0" y="457200"/>
          <a:ext cx="539865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39946" name="Text Box 2"/>
          <p:cNvSpPr txBox="1">
            <a:spLocks noChangeArrowheads="1"/>
          </p:cNvSpPr>
          <p:nvPr/>
        </p:nvSpPr>
        <p:spPr bwMode="auto">
          <a:xfrm>
            <a:off x="1172786" y="1069285"/>
            <a:ext cx="3338981" cy="830997"/>
          </a:xfrm>
          <a:prstGeom prst="rect">
            <a:avLst/>
          </a:prstGeom>
          <a:noFill/>
        </p:spPr>
        <p:txBody>
          <a:bodyPr wrap="square" rtlCol="0">
            <a:spAutoFit/>
          </a:bodyPr>
          <a:lstStyle>
            <a:defPPr>
              <a:defRPr lang="es-MX"/>
            </a:defPPr>
            <a:lvl1pPr>
              <a:defRPr sz="1600" b="1" i="0" u="none" strike="noStrike" baseline="0">
                <a:solidFill>
                  <a:prstClr val="black"/>
                </a:solidFill>
                <a:latin typeface="+mn-lt"/>
              </a:defRPr>
            </a:lvl1pPr>
          </a:lstStyle>
          <a:p>
            <a:r>
              <a:rPr lang="es-MX" dirty="0"/>
              <a:t>Gasto de las empresas en investigación y desarrollo I&amp;D </a:t>
            </a:r>
          </a:p>
          <a:p>
            <a:r>
              <a:rPr lang="es-MX" b="0" dirty="0"/>
              <a:t>(Millones de dólares)</a:t>
            </a:r>
          </a:p>
        </p:txBody>
      </p:sp>
      <p:sp>
        <p:nvSpPr>
          <p:cNvPr id="39947" name="13 CuadroTexto"/>
          <p:cNvSpPr txBox="1">
            <a:spLocks noChangeArrowheads="1"/>
          </p:cNvSpPr>
          <p:nvPr/>
        </p:nvSpPr>
        <p:spPr bwMode="auto">
          <a:xfrm>
            <a:off x="-26988" y="6626225"/>
            <a:ext cx="5099051" cy="214313"/>
          </a:xfrm>
          <a:prstGeom prst="rect">
            <a:avLst/>
          </a:prstGeom>
          <a:noFill/>
          <a:ln w="9525">
            <a:noFill/>
            <a:miter lim="800000"/>
            <a:headEnd/>
            <a:tailEnd/>
          </a:ln>
        </p:spPr>
        <p:txBody>
          <a:bodyPr>
            <a:spAutoFit/>
          </a:bodyPr>
          <a:lstStyle/>
          <a:p>
            <a:r>
              <a:rPr lang="es-MX" sz="800" dirty="0"/>
              <a:t>Fuente: </a:t>
            </a:r>
            <a:r>
              <a:rPr lang="es-MX" sz="800" dirty="0" smtClean="0"/>
              <a:t>IMD, 2008</a:t>
            </a:r>
            <a:endParaRPr lang="es-MX" sz="800" dirty="0"/>
          </a:p>
        </p:txBody>
      </p:sp>
      <p:pic>
        <p:nvPicPr>
          <p:cNvPr id="39948" name="Picture 39" descr="m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77327" y="2866588"/>
            <a:ext cx="444500" cy="261937"/>
          </a:xfrm>
          <a:prstGeom prst="rect">
            <a:avLst/>
          </a:prstGeom>
          <a:noFill/>
          <a:ln w="9525">
            <a:noFill/>
            <a:miter lim="800000"/>
            <a:headEnd/>
            <a:tailEnd/>
          </a:ln>
        </p:spPr>
      </p:pic>
      <p:sp>
        <p:nvSpPr>
          <p:cNvPr id="39951" name="44 Marcador de número de diapositiva"/>
          <p:cNvSpPr txBox="1">
            <a:spLocks noGrp="1"/>
          </p:cNvSpPr>
          <p:nvPr/>
        </p:nvSpPr>
        <p:spPr bwMode="auto">
          <a:xfrm>
            <a:off x="6948488" y="6448425"/>
            <a:ext cx="2133600" cy="365125"/>
          </a:xfrm>
          <a:prstGeom prst="rect">
            <a:avLst/>
          </a:prstGeom>
          <a:noFill/>
          <a:ln w="9525">
            <a:noFill/>
            <a:miter lim="800000"/>
            <a:headEnd/>
            <a:tailEnd/>
          </a:ln>
        </p:spPr>
        <p:txBody>
          <a:bodyPr anchor="ctr"/>
          <a:lstStyle/>
          <a:p>
            <a:pPr algn="r"/>
            <a:fld id="{D0B66EC0-06A4-4956-BB02-617447B25324}" type="slidenum">
              <a:rPr lang="es-MX" sz="1200">
                <a:solidFill>
                  <a:srgbClr val="898989"/>
                </a:solidFill>
              </a:rPr>
              <a:pPr algn="r"/>
              <a:t>12</a:t>
            </a:fld>
            <a:endParaRPr lang="es-MX" sz="1200">
              <a:solidFill>
                <a:srgbClr val="898989"/>
              </a:solidFill>
            </a:endParaRPr>
          </a:p>
        </p:txBody>
      </p:sp>
      <p:sp>
        <p:nvSpPr>
          <p:cNvPr id="9" name="5 CuadroTexto"/>
          <p:cNvSpPr txBox="1">
            <a:spLocks noChangeArrowheads="1"/>
          </p:cNvSpPr>
          <p:nvPr/>
        </p:nvSpPr>
        <p:spPr bwMode="auto">
          <a:xfrm>
            <a:off x="5585997" y="1484784"/>
            <a:ext cx="3306483" cy="2169825"/>
          </a:xfrm>
          <a:prstGeom prst="rect">
            <a:avLst/>
          </a:prstGeom>
          <a:noFill/>
          <a:ln w="9525">
            <a:noFill/>
            <a:miter lim="800000"/>
            <a:headEnd/>
            <a:tailEnd/>
          </a:ln>
        </p:spPr>
        <p:txBody>
          <a:bodyPr wrap="square">
            <a:spAutoFit/>
          </a:bodyPr>
          <a:lstStyle>
            <a:defPPr>
              <a:defRPr lang="es-MX"/>
            </a:defPPr>
            <a:lvl1pPr marL="285750" indent="-285750">
              <a:buFont typeface="Arial" pitchFamily="34" charset="0"/>
              <a:buChar char="•"/>
              <a:defRPr sz="1600"/>
            </a:lvl1pPr>
          </a:lstStyle>
          <a:p>
            <a:r>
              <a:rPr lang="es-ES" sz="1500" dirty="0"/>
              <a:t>Existe poca vinculación entre los centros de investigación y desarrollo y las MIPYMES en México.</a:t>
            </a:r>
          </a:p>
          <a:p>
            <a:r>
              <a:rPr lang="es-ES" sz="1500" dirty="0"/>
              <a:t>El Gasto en I&amp;D de las empresas en México es muy inferior al realizado por países como Estados Unidos, Canadá , Italia y España.</a:t>
            </a:r>
          </a:p>
        </p:txBody>
      </p:sp>
      <p:sp>
        <p:nvSpPr>
          <p:cNvPr id="11" name="10 Pentágono"/>
          <p:cNvSpPr/>
          <p:nvPr/>
        </p:nvSpPr>
        <p:spPr>
          <a:xfrm>
            <a:off x="4860032" y="1772816"/>
            <a:ext cx="504055" cy="1569660"/>
          </a:xfrm>
          <a:prstGeom prst="homePlat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 Box 2"/>
          <p:cNvSpPr txBox="1">
            <a:spLocks noChangeArrowheads="1"/>
          </p:cNvSpPr>
          <p:nvPr/>
        </p:nvSpPr>
        <p:spPr bwMode="auto">
          <a:xfrm>
            <a:off x="0" y="0"/>
            <a:ext cx="9036050" cy="646331"/>
          </a:xfrm>
          <a:prstGeom prst="rect">
            <a:avLst/>
          </a:prstGeom>
          <a:noFill/>
          <a:ln w="9525">
            <a:noFill/>
            <a:miter lim="800000"/>
            <a:headEnd/>
            <a:tailEnd/>
          </a:ln>
        </p:spPr>
        <p:txBody>
          <a:bodyPr>
            <a:spAutoFit/>
          </a:bodyPr>
          <a:lstStyle/>
          <a:p>
            <a:r>
              <a:rPr lang="es-MX" sz="2000" b="1" dirty="0" smtClean="0">
                <a:solidFill>
                  <a:srgbClr val="000099"/>
                </a:solidFill>
              </a:rPr>
              <a:t>Importancia del Programa</a:t>
            </a:r>
          </a:p>
          <a:p>
            <a:r>
              <a:rPr lang="es-MX" sz="1600" dirty="0" smtClean="0">
                <a:solidFill>
                  <a:srgbClr val="000099"/>
                </a:solidFill>
              </a:rPr>
              <a:t>Fondo de Innovación Tecnológica (SE-CONACY)</a:t>
            </a:r>
            <a:endParaRPr lang="es-MX" sz="1600" dirty="0">
              <a:solidFill>
                <a:srgbClr val="000099"/>
              </a:solidFill>
            </a:endParaRPr>
          </a:p>
        </p:txBody>
      </p:sp>
      <p:sp>
        <p:nvSpPr>
          <p:cNvPr id="13" name="5 CuadroTexto"/>
          <p:cNvSpPr txBox="1">
            <a:spLocks noChangeArrowheads="1"/>
          </p:cNvSpPr>
          <p:nvPr/>
        </p:nvSpPr>
        <p:spPr bwMode="auto">
          <a:xfrm>
            <a:off x="467544" y="4221088"/>
            <a:ext cx="8424936" cy="1815882"/>
          </a:xfrm>
          <a:prstGeom prst="rect">
            <a:avLst/>
          </a:prstGeom>
          <a:noFill/>
          <a:ln w="9525">
            <a:noFill/>
            <a:miter lim="800000"/>
            <a:headEnd/>
            <a:tailEnd/>
          </a:ln>
        </p:spPr>
        <p:txBody>
          <a:bodyPr wrap="square">
            <a:spAutoFit/>
          </a:bodyPr>
          <a:lstStyle/>
          <a:p>
            <a:pPr marL="285750" indent="-285750">
              <a:buFont typeface="Arial" pitchFamily="34" charset="0"/>
              <a:buChar char="•"/>
            </a:pPr>
            <a:r>
              <a:rPr lang="es-MX" sz="1600" dirty="0" smtClean="0"/>
              <a:t>En la SPYME se promueve </a:t>
            </a:r>
            <a:r>
              <a:rPr lang="es-MX" sz="1600" dirty="0"/>
              <a:t>la creación, implementación y adopción de nuevas tecnologías en las empresas, de manera que puedan responder a las demandas y preferencias de los mercados, haciéndolas altamente </a:t>
            </a:r>
            <a:r>
              <a:rPr lang="es-MX" sz="1600" dirty="0" smtClean="0"/>
              <a:t>competitivas. </a:t>
            </a:r>
          </a:p>
          <a:p>
            <a:pPr marL="285750" indent="-285750">
              <a:buFont typeface="Arial" pitchFamily="34" charset="0"/>
              <a:buChar char="•"/>
            </a:pPr>
            <a:endParaRPr lang="es-MX" sz="1600" dirty="0" smtClean="0"/>
          </a:p>
          <a:p>
            <a:pPr marL="285750" indent="-285750">
              <a:buFont typeface="Arial" pitchFamily="34" charset="0"/>
              <a:buChar char="•"/>
            </a:pPr>
            <a:r>
              <a:rPr lang="es-MX" sz="1600" dirty="0" smtClean="0"/>
              <a:t>Para lograr lo anterior se </a:t>
            </a:r>
            <a:r>
              <a:rPr lang="es-ES" sz="1600" dirty="0" smtClean="0"/>
              <a:t>cuenta </a:t>
            </a:r>
            <a:r>
              <a:rPr lang="es-ES" sz="1600" dirty="0"/>
              <a:t>con el Fondo de Innovación Tecnológica </a:t>
            </a:r>
            <a:r>
              <a:rPr lang="es-ES" sz="1600" dirty="0" smtClean="0"/>
              <a:t>que </a:t>
            </a:r>
            <a:r>
              <a:rPr lang="es-ES" sz="1600" dirty="0"/>
              <a:t>permite principalmente a las micro y pequeñas empresas del país invertir en tecnología y nuevos procesos </a:t>
            </a:r>
            <a:r>
              <a:rPr lang="es-ES" sz="1600" dirty="0" smtClean="0"/>
              <a:t>productivos.</a:t>
            </a:r>
          </a:p>
        </p:txBody>
      </p:sp>
    </p:spTree>
    <p:extLst>
      <p:ext uri="{BB962C8B-B14F-4D97-AF65-F5344CB8AC3E}">
        <p14:creationId xmlns:p14="http://schemas.microsoft.com/office/powerpoint/2010/main" val="6308014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Lágrima"/>
          <p:cNvSpPr/>
          <p:nvPr/>
        </p:nvSpPr>
        <p:spPr>
          <a:xfrm>
            <a:off x="539552" y="4974030"/>
            <a:ext cx="1785918" cy="1191274"/>
          </a:xfrm>
          <a:prstGeom prst="teardrop">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sp>
        <p:nvSpPr>
          <p:cNvPr id="35" name="34 Lágrima"/>
          <p:cNvSpPr/>
          <p:nvPr/>
        </p:nvSpPr>
        <p:spPr>
          <a:xfrm>
            <a:off x="574418" y="1715234"/>
            <a:ext cx="1785918" cy="1293815"/>
          </a:xfrm>
          <a:prstGeom prst="teardrop">
            <a:avLst>
              <a:gd name="adj" fmla="val 9541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cxnSp>
        <p:nvCxnSpPr>
          <p:cNvPr id="9" name="8 Conector recto de flecha"/>
          <p:cNvCxnSpPr/>
          <p:nvPr/>
        </p:nvCxnSpPr>
        <p:spPr>
          <a:xfrm>
            <a:off x="1959004" y="3785348"/>
            <a:ext cx="6429420" cy="1588"/>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rot="5400000" flipH="1" flipV="1">
            <a:off x="2994060" y="3750423"/>
            <a:ext cx="4357718" cy="1588"/>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2530508" y="5501448"/>
            <a:ext cx="1857388" cy="428628"/>
          </a:xfrm>
          <a:prstGeom prst="roundRect">
            <a:avLst/>
          </a:prstGeom>
          <a:solidFill>
            <a:srgbClr val="002060"/>
          </a:solidFill>
          <a:ln>
            <a:noFill/>
          </a:ln>
          <a:effectLst>
            <a:outerShdw blurRad="149987" dist="250190" dir="8460000" algn="ctr">
              <a:srgbClr val="000000">
                <a:alpha val="28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s-MX" sz="1400" b="1" dirty="0" smtClean="0"/>
              <a:t>Financiamiento Directo</a:t>
            </a:r>
            <a:endParaRPr lang="es-MX" sz="1400" b="1" dirty="0"/>
          </a:p>
        </p:txBody>
      </p:sp>
      <p:sp>
        <p:nvSpPr>
          <p:cNvPr id="15" name="14 Rectángulo redondeado"/>
          <p:cNvSpPr/>
          <p:nvPr/>
        </p:nvSpPr>
        <p:spPr>
          <a:xfrm>
            <a:off x="5816656" y="5501448"/>
            <a:ext cx="1857388" cy="428628"/>
          </a:xfrm>
          <a:prstGeom prst="roundRect">
            <a:avLst/>
          </a:prstGeom>
          <a:solidFill>
            <a:srgbClr val="002060"/>
          </a:solidFill>
          <a:ln>
            <a:noFill/>
          </a:ln>
          <a:effectLst>
            <a:outerShdw blurRad="149987" dist="250190" dir="8460000" algn="ctr">
              <a:srgbClr val="000000">
                <a:alpha val="28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s-MX" sz="1400" b="1" dirty="0" smtClean="0"/>
              <a:t>Subsidio</a:t>
            </a:r>
            <a:endParaRPr lang="es-MX" sz="1400" b="1" dirty="0"/>
          </a:p>
        </p:txBody>
      </p:sp>
      <p:sp>
        <p:nvSpPr>
          <p:cNvPr id="16" name="15 Rectángulo redondeado"/>
          <p:cNvSpPr/>
          <p:nvPr/>
        </p:nvSpPr>
        <p:spPr>
          <a:xfrm>
            <a:off x="5816656" y="1572358"/>
            <a:ext cx="1857388" cy="428628"/>
          </a:xfrm>
          <a:prstGeom prst="roundRect">
            <a:avLst/>
          </a:prstGeom>
          <a:solidFill>
            <a:srgbClr val="002060"/>
          </a:solidFill>
          <a:ln>
            <a:noFill/>
          </a:ln>
          <a:effectLst>
            <a:outerShdw blurRad="149987" dist="250190" dir="8460000" algn="ctr">
              <a:srgbClr val="000000">
                <a:alpha val="28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s-MX" sz="1400" b="1" dirty="0" smtClean="0"/>
              <a:t>Capital</a:t>
            </a:r>
            <a:endParaRPr lang="es-MX" sz="1400" b="1" dirty="0"/>
          </a:p>
        </p:txBody>
      </p:sp>
      <p:sp>
        <p:nvSpPr>
          <p:cNvPr id="17" name="16 Rectángulo redondeado"/>
          <p:cNvSpPr/>
          <p:nvPr/>
        </p:nvSpPr>
        <p:spPr>
          <a:xfrm>
            <a:off x="2530508" y="1572358"/>
            <a:ext cx="1857388" cy="428628"/>
          </a:xfrm>
          <a:prstGeom prst="roundRect">
            <a:avLst/>
          </a:prstGeom>
          <a:solidFill>
            <a:srgbClr val="002060"/>
          </a:solidFill>
          <a:ln>
            <a:noFill/>
          </a:ln>
          <a:effectLst>
            <a:outerShdw blurRad="149987" dist="250190" dir="8460000" algn="ctr">
              <a:srgbClr val="000000">
                <a:alpha val="28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algn="ctr" defTabSz="755650">
              <a:lnSpc>
                <a:spcPct val="90000"/>
              </a:lnSpc>
              <a:spcAft>
                <a:spcPct val="35000"/>
              </a:spcAft>
            </a:pPr>
            <a:r>
              <a:rPr lang="es-MX" sz="1400" b="1" dirty="0" smtClean="0"/>
              <a:t>Garantías</a:t>
            </a:r>
            <a:endParaRPr lang="es-MX" sz="1400" b="1" dirty="0"/>
          </a:p>
        </p:txBody>
      </p:sp>
      <p:sp>
        <p:nvSpPr>
          <p:cNvPr id="20" name="19 Elipse"/>
          <p:cNvSpPr/>
          <p:nvPr/>
        </p:nvSpPr>
        <p:spPr>
          <a:xfrm>
            <a:off x="2387632" y="4001250"/>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Capital Semilla</a:t>
            </a:r>
          </a:p>
        </p:txBody>
      </p:sp>
      <p:sp>
        <p:nvSpPr>
          <p:cNvPr id="21" name="20 Elipse"/>
          <p:cNvSpPr/>
          <p:nvPr/>
        </p:nvSpPr>
        <p:spPr>
          <a:xfrm>
            <a:off x="3530640" y="4001250"/>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Proyectos Productivos</a:t>
            </a:r>
          </a:p>
        </p:txBody>
      </p:sp>
      <p:sp>
        <p:nvSpPr>
          <p:cNvPr id="22" name="21 Elipse"/>
          <p:cNvSpPr/>
          <p:nvPr/>
        </p:nvSpPr>
        <p:spPr>
          <a:xfrm>
            <a:off x="2416201" y="4657840"/>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Proyectos Estratégicos</a:t>
            </a:r>
          </a:p>
        </p:txBody>
      </p:sp>
      <p:sp>
        <p:nvSpPr>
          <p:cNvPr id="23" name="22 Elipse"/>
          <p:cNvSpPr/>
          <p:nvPr/>
        </p:nvSpPr>
        <p:spPr>
          <a:xfrm>
            <a:off x="3547486" y="4657840"/>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Programas Emergentes</a:t>
            </a:r>
          </a:p>
        </p:txBody>
      </p:sp>
      <p:sp>
        <p:nvSpPr>
          <p:cNvPr id="24" name="23 Elipse"/>
          <p:cNvSpPr/>
          <p:nvPr/>
        </p:nvSpPr>
        <p:spPr>
          <a:xfrm>
            <a:off x="2373984" y="3058908"/>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Crédito PyME</a:t>
            </a:r>
          </a:p>
        </p:txBody>
      </p:sp>
      <p:sp>
        <p:nvSpPr>
          <p:cNvPr id="25" name="24 Elipse"/>
          <p:cNvSpPr/>
          <p:nvPr/>
        </p:nvSpPr>
        <p:spPr>
          <a:xfrm>
            <a:off x="3561134" y="3072556"/>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Micro</a:t>
            </a:r>
          </a:p>
          <a:p>
            <a:pPr algn="ctr"/>
            <a:r>
              <a:rPr lang="es-MX" sz="1050" b="1" dirty="0" smtClean="0">
                <a:solidFill>
                  <a:schemeClr val="tx1"/>
                </a:solidFill>
              </a:rPr>
              <a:t>empresas</a:t>
            </a:r>
          </a:p>
        </p:txBody>
      </p:sp>
      <p:sp>
        <p:nvSpPr>
          <p:cNvPr id="26" name="25 Elipse"/>
          <p:cNvSpPr/>
          <p:nvPr/>
        </p:nvSpPr>
        <p:spPr>
          <a:xfrm>
            <a:off x="2418126" y="2286738"/>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Sectoriales</a:t>
            </a:r>
            <a:endParaRPr lang="es-MX" sz="1050" b="1" dirty="0">
              <a:solidFill>
                <a:schemeClr val="tx1"/>
              </a:solidFill>
            </a:endParaRPr>
          </a:p>
        </p:txBody>
      </p:sp>
      <p:sp>
        <p:nvSpPr>
          <p:cNvPr id="27" name="26 Elipse"/>
          <p:cNvSpPr/>
          <p:nvPr/>
        </p:nvSpPr>
        <p:spPr>
          <a:xfrm>
            <a:off x="3561134" y="2286738"/>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Compras de Gobierno</a:t>
            </a:r>
            <a:endParaRPr lang="es-MX" sz="1050" b="1" dirty="0">
              <a:solidFill>
                <a:schemeClr val="tx1"/>
              </a:solidFill>
            </a:endParaRPr>
          </a:p>
        </p:txBody>
      </p:sp>
      <p:sp>
        <p:nvSpPr>
          <p:cNvPr id="28" name="27 Elipse"/>
          <p:cNvSpPr/>
          <p:nvPr/>
        </p:nvSpPr>
        <p:spPr>
          <a:xfrm>
            <a:off x="5602342" y="2643928"/>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Fondo Gacela</a:t>
            </a:r>
          </a:p>
        </p:txBody>
      </p:sp>
      <p:sp>
        <p:nvSpPr>
          <p:cNvPr id="29" name="28 Elipse"/>
          <p:cNvSpPr/>
          <p:nvPr/>
        </p:nvSpPr>
        <p:spPr>
          <a:xfrm>
            <a:off x="6816788" y="2643928"/>
            <a:ext cx="1143008"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Clubes de Inversionistas</a:t>
            </a:r>
          </a:p>
        </p:txBody>
      </p:sp>
      <p:sp>
        <p:nvSpPr>
          <p:cNvPr id="31" name="30 CuadroTexto"/>
          <p:cNvSpPr txBox="1"/>
          <p:nvPr/>
        </p:nvSpPr>
        <p:spPr>
          <a:xfrm>
            <a:off x="724546" y="1822814"/>
            <a:ext cx="1785950" cy="892552"/>
          </a:xfrm>
          <a:prstGeom prst="rect">
            <a:avLst/>
          </a:prstGeom>
          <a:noFill/>
        </p:spPr>
        <p:txBody>
          <a:bodyPr wrap="square" rtlCol="0">
            <a:spAutoFit/>
          </a:bodyPr>
          <a:lstStyle/>
          <a:p>
            <a:r>
              <a:rPr lang="es-MX" sz="1300" b="1" dirty="0" smtClean="0">
                <a:solidFill>
                  <a:srgbClr val="C00000"/>
                </a:solidFill>
                <a:latin typeface="+mn-lt"/>
              </a:rPr>
              <a:t>↑</a:t>
            </a:r>
            <a:r>
              <a:rPr lang="es-MX" sz="1300" dirty="0" smtClean="0">
                <a:latin typeface="+mn-lt"/>
              </a:rPr>
              <a:t>Masividad</a:t>
            </a:r>
          </a:p>
          <a:p>
            <a:r>
              <a:rPr lang="es-MX" sz="1300" b="1" dirty="0" smtClean="0">
                <a:solidFill>
                  <a:srgbClr val="C00000"/>
                </a:solidFill>
                <a:latin typeface="+mn-lt"/>
              </a:rPr>
              <a:t>↑</a:t>
            </a:r>
            <a:r>
              <a:rPr lang="es-MX" sz="1300" dirty="0" smtClean="0">
                <a:latin typeface="+mn-lt"/>
              </a:rPr>
              <a:t>Alta</a:t>
            </a:r>
            <a:r>
              <a:rPr lang="es-MX" sz="1300" b="1" dirty="0" smtClean="0">
                <a:solidFill>
                  <a:srgbClr val="C00000"/>
                </a:solidFill>
                <a:latin typeface="+mn-lt"/>
              </a:rPr>
              <a:t> </a:t>
            </a:r>
            <a:r>
              <a:rPr lang="es-MX" sz="1300" dirty="0" smtClean="0">
                <a:latin typeface="+mn-lt"/>
              </a:rPr>
              <a:t>Potenciación</a:t>
            </a:r>
          </a:p>
          <a:p>
            <a:r>
              <a:rPr lang="es-MX" sz="1300" b="1" dirty="0" smtClean="0">
                <a:solidFill>
                  <a:srgbClr val="C00000"/>
                </a:solidFill>
                <a:latin typeface="+mn-lt"/>
              </a:rPr>
              <a:t>↑</a:t>
            </a:r>
            <a:r>
              <a:rPr lang="es-MX" sz="1300" dirty="0" smtClean="0">
                <a:latin typeface="+mn-lt"/>
              </a:rPr>
              <a:t>Diversidad de </a:t>
            </a:r>
            <a:r>
              <a:rPr lang="es-MX" sz="1300" dirty="0" err="1" smtClean="0">
                <a:latin typeface="+mn-lt"/>
              </a:rPr>
              <a:t>IF’s</a:t>
            </a:r>
            <a:endParaRPr lang="es-MX" sz="1300" dirty="0" smtClean="0">
              <a:latin typeface="+mn-lt"/>
            </a:endParaRPr>
          </a:p>
          <a:p>
            <a:r>
              <a:rPr lang="es-MX" sz="1300" b="1" dirty="0" smtClean="0">
                <a:solidFill>
                  <a:srgbClr val="C00000"/>
                </a:solidFill>
                <a:latin typeface="+mn-lt"/>
              </a:rPr>
              <a:t>↓</a:t>
            </a:r>
            <a:r>
              <a:rPr lang="es-MX" sz="1300" dirty="0" smtClean="0">
                <a:latin typeface="+mn-lt"/>
              </a:rPr>
              <a:t>Barreras de Acceso</a:t>
            </a:r>
          </a:p>
        </p:txBody>
      </p:sp>
      <p:grpSp>
        <p:nvGrpSpPr>
          <p:cNvPr id="2" name="38 Grupo"/>
          <p:cNvGrpSpPr/>
          <p:nvPr/>
        </p:nvGrpSpPr>
        <p:grpSpPr>
          <a:xfrm>
            <a:off x="4530772" y="3105890"/>
            <a:ext cx="1214446" cy="1252550"/>
            <a:chOff x="3857620" y="3248020"/>
            <a:chExt cx="1214446" cy="1252550"/>
          </a:xfrm>
          <a:solidFill>
            <a:srgbClr val="C00000"/>
          </a:solidFill>
        </p:grpSpPr>
        <p:sp>
          <p:nvSpPr>
            <p:cNvPr id="36" name="35 Arco de bloque"/>
            <p:cNvSpPr/>
            <p:nvPr/>
          </p:nvSpPr>
          <p:spPr>
            <a:xfrm rot="10800000">
              <a:off x="3857620" y="3357562"/>
              <a:ext cx="1214446" cy="1143008"/>
            </a:xfrm>
            <a:prstGeom prst="blockArc">
              <a:avLst>
                <a:gd name="adj1" fmla="val 10800247"/>
                <a:gd name="adj2" fmla="val 6444761"/>
                <a:gd name="adj3" fmla="val 4582"/>
              </a:avLst>
            </a:prstGeom>
            <a:grp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37 Triángulo isósceles"/>
            <p:cNvSpPr/>
            <p:nvPr/>
          </p:nvSpPr>
          <p:spPr>
            <a:xfrm rot="5400000">
              <a:off x="4500561" y="3319459"/>
              <a:ext cx="285754" cy="142876"/>
            </a:xfrm>
            <a:prstGeom prst="triangle">
              <a:avLst>
                <a:gd name="adj" fmla="val 51111"/>
              </a:avLst>
            </a:prstGeom>
            <a:grp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4" name="33 CuadroTexto"/>
          <p:cNvSpPr txBox="1"/>
          <p:nvPr/>
        </p:nvSpPr>
        <p:spPr>
          <a:xfrm>
            <a:off x="658298" y="5121054"/>
            <a:ext cx="1785950" cy="892552"/>
          </a:xfrm>
          <a:prstGeom prst="rect">
            <a:avLst/>
          </a:prstGeom>
          <a:noFill/>
        </p:spPr>
        <p:txBody>
          <a:bodyPr wrap="square" rtlCol="0">
            <a:spAutoFit/>
          </a:bodyPr>
          <a:lstStyle/>
          <a:p>
            <a:r>
              <a:rPr lang="es-MX" sz="1300" b="1" dirty="0" smtClean="0">
                <a:solidFill>
                  <a:srgbClr val="C00000"/>
                </a:solidFill>
                <a:latin typeface="+mn-lt"/>
              </a:rPr>
              <a:t>↑</a:t>
            </a:r>
            <a:r>
              <a:rPr lang="es-MX" sz="1300" dirty="0" smtClean="0">
                <a:latin typeface="+mn-lt"/>
              </a:rPr>
              <a:t>Dirigido a Sectores no Atendidos</a:t>
            </a:r>
          </a:p>
          <a:p>
            <a:r>
              <a:rPr lang="es-MX" sz="1300" b="1" dirty="0" smtClean="0">
                <a:solidFill>
                  <a:srgbClr val="C00000"/>
                </a:solidFill>
                <a:latin typeface="+mn-lt"/>
              </a:rPr>
              <a:t>↓</a:t>
            </a:r>
            <a:r>
              <a:rPr lang="es-MX" sz="1300" dirty="0" smtClean="0">
                <a:latin typeface="+mn-lt"/>
              </a:rPr>
              <a:t>Baja</a:t>
            </a:r>
            <a:r>
              <a:rPr lang="es-MX" sz="1300" b="1" dirty="0" smtClean="0">
                <a:solidFill>
                  <a:srgbClr val="C00000"/>
                </a:solidFill>
                <a:latin typeface="+mn-lt"/>
              </a:rPr>
              <a:t> </a:t>
            </a:r>
            <a:r>
              <a:rPr lang="es-MX" sz="1300" dirty="0" smtClean="0">
                <a:latin typeface="+mn-lt"/>
              </a:rPr>
              <a:t>Potenciación</a:t>
            </a:r>
          </a:p>
          <a:p>
            <a:r>
              <a:rPr lang="es-MX" sz="1300" b="1" dirty="0" smtClean="0">
                <a:solidFill>
                  <a:srgbClr val="C00000"/>
                </a:solidFill>
                <a:latin typeface="+mn-lt"/>
              </a:rPr>
              <a:t>↓</a:t>
            </a:r>
            <a:r>
              <a:rPr lang="es-MX" sz="1300" dirty="0" smtClean="0">
                <a:latin typeface="+mn-lt"/>
              </a:rPr>
              <a:t>Recursos Limitados</a:t>
            </a:r>
          </a:p>
        </p:txBody>
      </p:sp>
      <p:sp>
        <p:nvSpPr>
          <p:cNvPr id="30" name="29 Rectángulo"/>
          <p:cNvSpPr/>
          <p:nvPr/>
        </p:nvSpPr>
        <p:spPr>
          <a:xfrm>
            <a:off x="423402" y="827420"/>
            <a:ext cx="2450648"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defRPr/>
            </a:pPr>
            <a:r>
              <a:rPr lang="es-MX" b="1" dirty="0" smtClean="0">
                <a:solidFill>
                  <a:srgbClr val="002060"/>
                </a:solidFill>
                <a:latin typeface="+mn-lt"/>
              </a:rPr>
              <a:t>Evolución</a:t>
            </a:r>
            <a:endParaRPr lang="es-ES" b="1" dirty="0">
              <a:solidFill>
                <a:srgbClr val="002060"/>
              </a:solidFill>
              <a:latin typeface="+mn-lt"/>
            </a:endParaRPr>
          </a:p>
        </p:txBody>
      </p:sp>
      <p:sp>
        <p:nvSpPr>
          <p:cNvPr id="32" name="1 Título"/>
          <p:cNvSpPr txBox="1">
            <a:spLocks/>
          </p:cNvSpPr>
          <p:nvPr/>
        </p:nvSpPr>
        <p:spPr>
          <a:xfrm>
            <a:off x="248670" y="78210"/>
            <a:ext cx="2981430" cy="39846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MX" sz="2000" b="1" i="1" dirty="0" smtClean="0">
                <a:latin typeface="Arial" pitchFamily="34" charset="0"/>
                <a:ea typeface="+mj-ea"/>
                <a:cs typeface="Arial" pitchFamily="34" charset="0"/>
              </a:rPr>
              <a:t>Financiamiento</a:t>
            </a:r>
            <a:endParaRPr kumimoji="0" lang="es-MX"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33" name="32 Elipse"/>
          <p:cNvSpPr/>
          <p:nvPr/>
        </p:nvSpPr>
        <p:spPr>
          <a:xfrm>
            <a:off x="6876256" y="4534520"/>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s-MX" sz="1050" b="1" dirty="0" smtClean="0">
                <a:solidFill>
                  <a:schemeClr val="tx1"/>
                </a:solidFill>
              </a:rPr>
              <a:t>Programas Emergentes</a:t>
            </a:r>
          </a:p>
        </p:txBody>
      </p:sp>
      <p:sp>
        <p:nvSpPr>
          <p:cNvPr id="39" name="38 Elipse"/>
          <p:cNvSpPr/>
          <p:nvPr/>
        </p:nvSpPr>
        <p:spPr>
          <a:xfrm>
            <a:off x="5813528" y="4528422"/>
            <a:ext cx="1000132" cy="500066"/>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s-MX" sz="1000" b="1" dirty="0" smtClean="0">
              <a:solidFill>
                <a:schemeClr val="tx1"/>
              </a:solidFill>
            </a:endParaRPr>
          </a:p>
        </p:txBody>
      </p:sp>
      <p:sp>
        <p:nvSpPr>
          <p:cNvPr id="3" name="2 CuadroTexto"/>
          <p:cNvSpPr txBox="1"/>
          <p:nvPr/>
        </p:nvSpPr>
        <p:spPr>
          <a:xfrm>
            <a:off x="5500742" y="4517628"/>
            <a:ext cx="1633954" cy="461665"/>
          </a:xfrm>
          <a:prstGeom prst="rect">
            <a:avLst/>
          </a:prstGeom>
          <a:noFill/>
        </p:spPr>
        <p:txBody>
          <a:bodyPr wrap="square" rtlCol="0">
            <a:spAutoFit/>
          </a:bodyPr>
          <a:lstStyle/>
          <a:p>
            <a:pPr algn="ctr"/>
            <a:r>
              <a:rPr lang="es-MX" sz="1200" b="1" dirty="0"/>
              <a:t>Bonos de </a:t>
            </a:r>
            <a:r>
              <a:rPr lang="es-MX" sz="1200" b="1" dirty="0" err="1" smtClean="0"/>
              <a:t>Chatarrización</a:t>
            </a:r>
            <a:endParaRPr lang="es-MX" sz="1200" b="1" dirty="0"/>
          </a:p>
        </p:txBody>
      </p:sp>
    </p:spTree>
    <p:extLst>
      <p:ext uri="{BB962C8B-B14F-4D97-AF65-F5344CB8AC3E}">
        <p14:creationId xmlns:p14="http://schemas.microsoft.com/office/powerpoint/2010/main" val="2021748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28596" y="1580599"/>
            <a:ext cx="7143800" cy="1200329"/>
          </a:xfrm>
          <a:prstGeom prst="rect">
            <a:avLst/>
          </a:prstGeom>
          <a:noFill/>
          <a:ln w="9525">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180975" lvl="0" indent="-180975" algn="just">
              <a:buFont typeface="Arial" pitchFamily="34" charset="0"/>
              <a:buChar char="•"/>
              <a:tabLst>
                <a:tab pos="180975" algn="l"/>
              </a:tabLst>
            </a:pPr>
            <a:r>
              <a:rPr lang="es-MX" sz="1200" dirty="0">
                <a:latin typeface="+mn-lt"/>
                <a:ea typeface="Times New Roman" pitchFamily="18" charset="0"/>
                <a:cs typeface="Arial" pitchFamily="34" charset="0"/>
              </a:rPr>
              <a:t>Los fondos de garantía son el instrumento por el cual la Secretaría de Economía cubre parte proporcional del riesgo de los créditos otorgados por los intermediarios financieros a las </a:t>
            </a:r>
            <a:r>
              <a:rPr lang="es-MX" sz="1200" dirty="0" smtClean="0">
                <a:latin typeface="+mn-lt"/>
                <a:ea typeface="Times New Roman" pitchFamily="18" charset="0"/>
                <a:cs typeface="Arial" pitchFamily="34" charset="0"/>
              </a:rPr>
              <a:t>Pymes.  Con su instrumentación se logra  </a:t>
            </a:r>
            <a:r>
              <a:rPr lang="es-MX" sz="1200" dirty="0">
                <a:latin typeface="+mn-lt"/>
                <a:ea typeface="Times New Roman" pitchFamily="18" charset="0"/>
                <a:cs typeface="Arial" pitchFamily="34" charset="0"/>
              </a:rPr>
              <a:t>:  A.- </a:t>
            </a:r>
            <a:r>
              <a:rPr lang="es-MX" sz="1200" dirty="0" smtClean="0">
                <a:latin typeface="+mn-lt"/>
                <a:ea typeface="Times New Roman" pitchFamily="18" charset="0"/>
                <a:cs typeface="Arial" pitchFamily="34" charset="0"/>
              </a:rPr>
              <a:t>Disminuir el </a:t>
            </a:r>
            <a:r>
              <a:rPr lang="es-MX" sz="1200" dirty="0">
                <a:latin typeface="+mn-lt"/>
                <a:ea typeface="Times New Roman" pitchFamily="18" charset="0"/>
                <a:cs typeface="Arial" pitchFamily="34" charset="0"/>
              </a:rPr>
              <a:t>riesgo financiero. B.- </a:t>
            </a:r>
            <a:r>
              <a:rPr lang="es-MX" sz="1200" dirty="0" smtClean="0">
                <a:latin typeface="+mn-lt"/>
                <a:ea typeface="Times New Roman" pitchFamily="18" charset="0"/>
                <a:cs typeface="Arial" pitchFamily="34" charset="0"/>
              </a:rPr>
              <a:t>Promover la </a:t>
            </a:r>
            <a:r>
              <a:rPr lang="es-MX" sz="1200" dirty="0">
                <a:latin typeface="+mn-lt"/>
                <a:ea typeface="Times New Roman" pitchFamily="18" charset="0"/>
                <a:cs typeface="Arial" pitchFamily="34" charset="0"/>
              </a:rPr>
              <a:t>atención a pymes mediante productos financieros especializados y competitivos. C.- Restablecer el financiamiento a pymes. D.- </a:t>
            </a:r>
            <a:r>
              <a:rPr lang="es-MX" sz="1200" dirty="0" smtClean="0">
                <a:latin typeface="+mn-lt"/>
                <a:ea typeface="Times New Roman" pitchFamily="18" charset="0"/>
                <a:cs typeface="Arial" pitchFamily="34" charset="0"/>
              </a:rPr>
              <a:t>Promover la </a:t>
            </a:r>
            <a:r>
              <a:rPr lang="es-MX" sz="1200" dirty="0">
                <a:latin typeface="+mn-lt"/>
                <a:ea typeface="Times New Roman" pitchFamily="18" charset="0"/>
                <a:cs typeface="Arial" pitchFamily="34" charset="0"/>
              </a:rPr>
              <a:t>competencia intermediarios </a:t>
            </a:r>
            <a:r>
              <a:rPr lang="es-MX" sz="1200" dirty="0" smtClean="0">
                <a:latin typeface="+mn-lt"/>
                <a:ea typeface="Times New Roman" pitchFamily="18" charset="0"/>
                <a:cs typeface="Arial" pitchFamily="34" charset="0"/>
              </a:rPr>
              <a:t>financieros, y  </a:t>
            </a:r>
            <a:r>
              <a:rPr lang="es-MX" sz="1200" dirty="0">
                <a:latin typeface="+mn-lt"/>
                <a:ea typeface="Times New Roman" pitchFamily="18" charset="0"/>
                <a:cs typeface="Arial" pitchFamily="34" charset="0"/>
              </a:rPr>
              <a:t>E.- </a:t>
            </a:r>
            <a:r>
              <a:rPr lang="es-MX" sz="1200" dirty="0" smtClean="0">
                <a:latin typeface="+mn-lt"/>
                <a:ea typeface="Times New Roman" pitchFamily="18" charset="0"/>
                <a:cs typeface="Arial" pitchFamily="34" charset="0"/>
              </a:rPr>
              <a:t>Generar </a:t>
            </a:r>
            <a:r>
              <a:rPr lang="es-MX" sz="1200" dirty="0">
                <a:latin typeface="+mn-lt"/>
                <a:ea typeface="Times New Roman" pitchFamily="18" charset="0"/>
                <a:cs typeface="Arial" pitchFamily="34" charset="0"/>
              </a:rPr>
              <a:t>una nueva relación entre pymes e intermediarios financieros</a:t>
            </a:r>
            <a:r>
              <a:rPr lang="es-MX" sz="1200" dirty="0" smtClean="0">
                <a:latin typeface="+mn-lt"/>
                <a:ea typeface="Times New Roman" pitchFamily="18" charset="0"/>
                <a:cs typeface="Arial" pitchFamily="34" charset="0"/>
              </a:rPr>
              <a:t>.</a:t>
            </a:r>
            <a:endParaRPr kumimoji="0" lang="es-MX" sz="1200" b="0" i="0" u="none" strike="noStrike" cap="none" normalizeH="0" baseline="0" dirty="0">
              <a:ln>
                <a:noFill/>
              </a:ln>
              <a:solidFill>
                <a:schemeClr val="tx1"/>
              </a:solidFill>
              <a:effectLst/>
              <a:latin typeface="+mn-lt"/>
              <a:cs typeface="Arial" pitchFamily="34" charset="0"/>
            </a:endParaRPr>
          </a:p>
          <a:p>
            <a:pPr marL="180975" lvl="0" indent="-180975" algn="just">
              <a:buFont typeface="Arial" pitchFamily="34" charset="0"/>
              <a:buChar char="•"/>
              <a:tabLst>
                <a:tab pos="180975" algn="l"/>
              </a:tabLst>
            </a:pPr>
            <a:endParaRPr kumimoji="0" lang="es-MX" sz="1200" b="0" i="0" u="none" strike="noStrike" cap="none" normalizeH="0" baseline="0" dirty="0" smtClean="0">
              <a:ln>
                <a:noFill/>
              </a:ln>
              <a:solidFill>
                <a:schemeClr val="tx1"/>
              </a:solidFill>
              <a:effectLst/>
              <a:latin typeface="+mn-lt"/>
              <a:cs typeface="Arial" pitchFamily="34" charset="0"/>
            </a:endParaRPr>
          </a:p>
        </p:txBody>
      </p:sp>
      <p:sp>
        <p:nvSpPr>
          <p:cNvPr id="6" name="Rectangle 3"/>
          <p:cNvSpPr>
            <a:spLocks noChangeArrowheads="1"/>
          </p:cNvSpPr>
          <p:nvPr/>
        </p:nvSpPr>
        <p:spPr bwMode="auto">
          <a:xfrm>
            <a:off x="428596" y="3313147"/>
            <a:ext cx="7143800" cy="907941"/>
          </a:xfrm>
          <a:prstGeom prst="rect">
            <a:avLst/>
          </a:prstGeom>
          <a:noFill/>
          <a:ln w="9525">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180975" marR="0" lvl="0" indent="-180975" algn="just" defTabSz="914400" rtl="0" eaLnBrk="1" fontAlgn="base" latinLnBrk="0" hangingPunct="1">
              <a:lnSpc>
                <a:spcPct val="100000"/>
              </a:lnSpc>
              <a:spcBef>
                <a:spcPts val="600"/>
              </a:spcBef>
              <a:spcAft>
                <a:spcPct val="0"/>
              </a:spcAft>
              <a:buClr>
                <a:srgbClr val="FF0000"/>
              </a:buClr>
              <a:buSzTx/>
              <a:buFont typeface="Wingdings" pitchFamily="2" charset="2"/>
              <a:buChar char="ü"/>
              <a:tabLst/>
            </a:pP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El </a:t>
            </a:r>
            <a:r>
              <a:rPr kumimoji="0" lang="es-MX" sz="1200" b="0" i="0" u="none" strike="noStrike" cap="none" normalizeH="0" baseline="0" dirty="0" smtClean="0">
                <a:ln>
                  <a:noFill/>
                </a:ln>
                <a:solidFill>
                  <a:schemeClr val="tx1"/>
                </a:solidFill>
                <a:effectLst/>
                <a:latin typeface="+mn-lt"/>
                <a:ea typeface="Calibri" pitchFamily="34" charset="0"/>
                <a:cs typeface="Arial" pitchFamily="34" charset="0"/>
              </a:rPr>
              <a:t>desarrollo e instrumentación de </a:t>
            </a:r>
            <a:r>
              <a:rPr kumimoji="0" lang="es-MX" sz="1200" i="0" u="none" strike="noStrike" cap="none" normalizeH="0" baseline="0" dirty="0" smtClean="0">
                <a:ln>
                  <a:noFill/>
                </a:ln>
                <a:solidFill>
                  <a:schemeClr val="tx1"/>
                </a:solidFill>
                <a:effectLst/>
                <a:latin typeface="+mn-lt"/>
                <a:ea typeface="Calibri" pitchFamily="34" charset="0"/>
                <a:cs typeface="Arial" pitchFamily="34" charset="0"/>
              </a:rPr>
              <a:t>programas</a:t>
            </a:r>
            <a:r>
              <a:rPr kumimoji="0" lang="es-MX" sz="1200" b="0" i="0" u="none" strike="noStrike" cap="none" normalizeH="0" baseline="0" dirty="0" smtClean="0">
                <a:ln>
                  <a:noFill/>
                </a:ln>
                <a:solidFill>
                  <a:schemeClr val="tx1"/>
                </a:solidFill>
                <a:effectLst/>
                <a:latin typeface="+mn-lt"/>
                <a:ea typeface="Calibri" pitchFamily="34" charset="0"/>
                <a:cs typeface="Arial" pitchFamily="34" charset="0"/>
              </a:rPr>
              <a:t> </a:t>
            </a:r>
            <a:r>
              <a:rPr kumimoji="0" lang="es-ES" sz="1200" b="0" i="0" u="none" strike="noStrike" cap="none" normalizeH="0" baseline="0" dirty="0" smtClean="0">
                <a:ln>
                  <a:noFill/>
                </a:ln>
                <a:solidFill>
                  <a:schemeClr val="tx1"/>
                </a:solidFill>
                <a:effectLst/>
                <a:latin typeface="+mn-lt"/>
                <a:ea typeface="Calibri" pitchFamily="34" charset="0"/>
                <a:cs typeface="Arial" pitchFamily="34" charset="0"/>
              </a:rPr>
              <a:t>que tengan como propósito que las </a:t>
            </a:r>
            <a:r>
              <a:rPr kumimoji="0" lang="es-ES" sz="1200" i="0" u="none" strike="noStrike" cap="none" normalizeH="0" baseline="0" dirty="0" smtClean="0">
                <a:ln>
                  <a:noFill/>
                </a:ln>
                <a:solidFill>
                  <a:schemeClr val="tx1"/>
                </a:solidFill>
                <a:effectLst/>
                <a:latin typeface="+mn-lt"/>
                <a:ea typeface="Calibri" pitchFamily="34" charset="0"/>
                <a:cs typeface="Arial" pitchFamily="34" charset="0"/>
              </a:rPr>
              <a:t>MIPYMES</a:t>
            </a:r>
            <a:r>
              <a:rPr kumimoji="0" lang="es-ES" sz="1200" b="1" i="0" u="none" strike="noStrike" cap="none" normalizeH="0" dirty="0" smtClean="0">
                <a:ln>
                  <a:noFill/>
                </a:ln>
                <a:solidFill>
                  <a:schemeClr val="tx1"/>
                </a:solidFill>
                <a:effectLst/>
                <a:latin typeface="+mn-lt"/>
                <a:ea typeface="Calibri" pitchFamily="34" charset="0"/>
                <a:cs typeface="Arial" pitchFamily="34" charset="0"/>
              </a:rPr>
              <a:t> </a:t>
            </a:r>
            <a:r>
              <a:rPr kumimoji="0" lang="es-ES" sz="1200" b="0" i="0" u="none" strike="noStrike" cap="none" normalizeH="0" baseline="0" dirty="0" smtClean="0">
                <a:ln>
                  <a:noFill/>
                </a:ln>
                <a:solidFill>
                  <a:schemeClr val="tx1"/>
                </a:solidFill>
                <a:effectLst/>
                <a:latin typeface="+mn-lt"/>
                <a:ea typeface="Calibri" pitchFamily="34" charset="0"/>
                <a:cs typeface="Arial" pitchFamily="34" charset="0"/>
              </a:rPr>
              <a:t>tengan acceso al financiamiento en condiciones competitivas.</a:t>
            </a:r>
          </a:p>
          <a:p>
            <a:pPr marL="180975" lvl="0" indent="-180975" algn="just" eaLnBrk="0" hangingPunct="0">
              <a:spcBef>
                <a:spcPts val="600"/>
              </a:spcBef>
              <a:buClr>
                <a:srgbClr val="FF0000"/>
              </a:buClr>
              <a:buFont typeface="Wingdings" pitchFamily="2" charset="2"/>
              <a:buChar char="ü"/>
            </a:pPr>
            <a:r>
              <a:rPr kumimoji="0" lang="es-ES" sz="1200" b="0" i="0" u="none" strike="noStrike" cap="none" normalizeH="0" baseline="0" dirty="0" smtClean="0">
                <a:ln>
                  <a:noFill/>
                </a:ln>
                <a:solidFill>
                  <a:schemeClr val="tx1"/>
                </a:solidFill>
                <a:effectLst/>
                <a:latin typeface="+mn-lt"/>
                <a:ea typeface="Calibri" pitchFamily="34" charset="0"/>
                <a:cs typeface="Arial" pitchFamily="34" charset="0"/>
              </a:rPr>
              <a:t>La instrumentación y operación de </a:t>
            </a:r>
            <a:r>
              <a:rPr lang="es-MX" sz="1200" dirty="0" smtClean="0">
                <a:latin typeface="+mn-lt"/>
                <a:ea typeface="Calibri" pitchFamily="34" charset="0"/>
                <a:cs typeface="Arial" pitchFamily="34" charset="0"/>
              </a:rPr>
              <a:t>programas </a:t>
            </a:r>
            <a:r>
              <a:rPr lang="es-ES" sz="1200" dirty="0" smtClean="0">
                <a:latin typeface="+mn-lt"/>
                <a:ea typeface="Calibri" pitchFamily="34" charset="0"/>
                <a:cs typeface="Arial" pitchFamily="34" charset="0"/>
              </a:rPr>
              <a:t>de </a:t>
            </a:r>
            <a:r>
              <a:rPr kumimoji="0" lang="es-ES" sz="1200" b="0" i="0" u="none" strike="noStrike" cap="none" normalizeH="0" baseline="0" dirty="0" smtClean="0">
                <a:ln>
                  <a:noFill/>
                </a:ln>
                <a:solidFill>
                  <a:schemeClr val="tx1"/>
                </a:solidFill>
                <a:effectLst/>
                <a:latin typeface="+mn-lt"/>
                <a:ea typeface="Calibri" pitchFamily="34" charset="0"/>
                <a:cs typeface="Arial" pitchFamily="34" charset="0"/>
              </a:rPr>
              <a:t>garantías que permitan las </a:t>
            </a:r>
            <a:r>
              <a:rPr kumimoji="0" lang="es-ES" sz="1200" i="0" u="none" strike="noStrike" cap="none" normalizeH="0" baseline="0" dirty="0" smtClean="0">
                <a:ln>
                  <a:noFill/>
                </a:ln>
                <a:solidFill>
                  <a:schemeClr val="tx1"/>
                </a:solidFill>
                <a:effectLst/>
                <a:latin typeface="+mn-lt"/>
                <a:ea typeface="Calibri" pitchFamily="34" charset="0"/>
                <a:cs typeface="Arial" pitchFamily="34" charset="0"/>
              </a:rPr>
              <a:t>MIPYMES</a:t>
            </a:r>
            <a:r>
              <a:rPr kumimoji="0" lang="es-ES" sz="1200" b="0" i="0" u="none" strike="noStrike" cap="none" normalizeH="0" baseline="0" dirty="0" smtClean="0">
                <a:ln>
                  <a:noFill/>
                </a:ln>
                <a:solidFill>
                  <a:schemeClr val="tx1"/>
                </a:solidFill>
                <a:effectLst/>
                <a:latin typeface="+mn-lt"/>
                <a:ea typeface="Calibri" pitchFamily="34" charset="0"/>
                <a:cs typeface="Arial" pitchFamily="34" charset="0"/>
              </a:rPr>
              <a:t>, acceder a financiamientos en condiciones competitivas.</a:t>
            </a:r>
            <a:endParaRPr kumimoji="0" lang="es-ES" sz="1200" b="0" i="0" u="none" strike="noStrike" cap="none" normalizeH="0" baseline="0" dirty="0" smtClean="0">
              <a:ln>
                <a:noFill/>
              </a:ln>
              <a:solidFill>
                <a:schemeClr val="tx1"/>
              </a:solidFill>
              <a:effectLst/>
              <a:latin typeface="+mn-lt"/>
              <a:cs typeface="Arial" pitchFamily="34" charset="0"/>
            </a:endParaRPr>
          </a:p>
        </p:txBody>
      </p:sp>
      <p:sp>
        <p:nvSpPr>
          <p:cNvPr id="7" name="6 Rectángulo"/>
          <p:cNvSpPr/>
          <p:nvPr/>
        </p:nvSpPr>
        <p:spPr>
          <a:xfrm>
            <a:off x="142843" y="1124744"/>
            <a:ext cx="3510437" cy="338554"/>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defRPr/>
            </a:pPr>
            <a:r>
              <a:rPr lang="es-MX" sz="1600" b="1" dirty="0" smtClean="0">
                <a:solidFill>
                  <a:srgbClr val="002060"/>
                </a:solidFill>
                <a:latin typeface="+mn-lt"/>
              </a:rPr>
              <a:t>Fideicomiso México Emprende</a:t>
            </a:r>
            <a:endParaRPr lang="es-ES" sz="1600" b="1" dirty="0">
              <a:solidFill>
                <a:srgbClr val="002060"/>
              </a:solidFill>
              <a:latin typeface="+mn-lt"/>
            </a:endParaRPr>
          </a:p>
        </p:txBody>
      </p:sp>
      <p:sp>
        <p:nvSpPr>
          <p:cNvPr id="8" name="7 Rectángulo"/>
          <p:cNvSpPr/>
          <p:nvPr/>
        </p:nvSpPr>
        <p:spPr>
          <a:xfrm>
            <a:off x="214282" y="2863767"/>
            <a:ext cx="3438999" cy="307777"/>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defRPr/>
            </a:pPr>
            <a:r>
              <a:rPr lang="es-MX" sz="1400" b="1" dirty="0">
                <a:solidFill>
                  <a:srgbClr val="002060"/>
                </a:solidFill>
              </a:rPr>
              <a:t>Fideicomiso México </a:t>
            </a:r>
            <a:r>
              <a:rPr lang="es-MX" sz="1400" b="1" dirty="0" smtClean="0">
                <a:solidFill>
                  <a:srgbClr val="002060"/>
                </a:solidFill>
              </a:rPr>
              <a:t>Emprende</a:t>
            </a:r>
            <a:r>
              <a:rPr lang="es-ES" sz="1400" b="1" dirty="0" smtClean="0">
                <a:solidFill>
                  <a:srgbClr val="002060"/>
                </a:solidFill>
              </a:rPr>
              <a:t>: </a:t>
            </a:r>
            <a:r>
              <a:rPr lang="es-MX" sz="1400" b="1" dirty="0" smtClean="0">
                <a:solidFill>
                  <a:srgbClr val="002060"/>
                </a:solidFill>
                <a:latin typeface="+mn-lt"/>
              </a:rPr>
              <a:t>Objeto</a:t>
            </a:r>
            <a:endParaRPr lang="es-ES" sz="1400" b="1" dirty="0">
              <a:solidFill>
                <a:srgbClr val="002060"/>
              </a:solidFill>
              <a:latin typeface="+mn-lt"/>
            </a:endParaRPr>
          </a:p>
        </p:txBody>
      </p:sp>
      <p:sp>
        <p:nvSpPr>
          <p:cNvPr id="10" name="9 CuadroTexto"/>
          <p:cNvSpPr txBox="1"/>
          <p:nvPr/>
        </p:nvSpPr>
        <p:spPr>
          <a:xfrm>
            <a:off x="0" y="548680"/>
            <a:ext cx="4176464" cy="400110"/>
          </a:xfrm>
          <a:prstGeom prst="rect">
            <a:avLst/>
          </a:prstGeom>
          <a:noFill/>
        </p:spPr>
        <p:txBody>
          <a:bodyPr wrap="square" rtlCol="0">
            <a:spAutoFit/>
          </a:bodyPr>
          <a:lstStyle/>
          <a:p>
            <a:r>
              <a:rPr lang="es-MX" sz="2000" b="1" dirty="0">
                <a:solidFill>
                  <a:srgbClr val="000099"/>
                </a:solidFill>
              </a:rPr>
              <a:t>Garantías México Emprende</a:t>
            </a:r>
          </a:p>
        </p:txBody>
      </p:sp>
      <p:sp>
        <p:nvSpPr>
          <p:cNvPr id="11" name="10 CuadroTexto"/>
          <p:cNvSpPr txBox="1"/>
          <p:nvPr/>
        </p:nvSpPr>
        <p:spPr>
          <a:xfrm>
            <a:off x="842404" y="4326633"/>
            <a:ext cx="4071966" cy="1754326"/>
          </a:xfrm>
          <a:prstGeom prst="rect">
            <a:avLst/>
          </a:prstGeom>
          <a:noFill/>
        </p:spPr>
        <p:txBody>
          <a:bodyPr wrap="square" rtlCol="0">
            <a:spAutoFit/>
          </a:bodyPr>
          <a:lstStyle/>
          <a:p>
            <a:pPr algn="r"/>
            <a:endParaRPr lang="es-MX" dirty="0" smtClean="0"/>
          </a:p>
          <a:p>
            <a:pPr algn="r"/>
            <a:r>
              <a:rPr lang="es-MX" dirty="0" smtClean="0"/>
              <a:t>2009</a:t>
            </a:r>
          </a:p>
          <a:p>
            <a:pPr algn="r"/>
            <a:endParaRPr lang="es-MX" dirty="0" smtClean="0"/>
          </a:p>
          <a:p>
            <a:pPr algn="r"/>
            <a:r>
              <a:rPr lang="es-MX" dirty="0" smtClean="0"/>
              <a:t>2010</a:t>
            </a:r>
          </a:p>
          <a:p>
            <a:pPr algn="r"/>
            <a:endParaRPr lang="es-MX" dirty="0" smtClean="0"/>
          </a:p>
          <a:p>
            <a:pPr algn="r"/>
            <a:r>
              <a:rPr lang="es-MX" dirty="0" smtClean="0"/>
              <a:t>2011</a:t>
            </a:r>
            <a:endParaRPr lang="es-MX" dirty="0"/>
          </a:p>
        </p:txBody>
      </p:sp>
      <p:sp>
        <p:nvSpPr>
          <p:cNvPr id="12" name="11 Rectángulo"/>
          <p:cNvSpPr/>
          <p:nvPr/>
        </p:nvSpPr>
        <p:spPr>
          <a:xfrm>
            <a:off x="4874852" y="4581128"/>
            <a:ext cx="1071570" cy="428628"/>
          </a:xfrm>
          <a:prstGeom prst="rect">
            <a:avLst/>
          </a:prstGeom>
          <a:solidFill>
            <a:srgbClr val="00206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2,400</a:t>
            </a:r>
            <a:endParaRPr lang="es-MX" b="1" dirty="0"/>
          </a:p>
        </p:txBody>
      </p:sp>
      <p:sp>
        <p:nvSpPr>
          <p:cNvPr id="13" name="12 Rectángulo"/>
          <p:cNvSpPr/>
          <p:nvPr/>
        </p:nvSpPr>
        <p:spPr>
          <a:xfrm>
            <a:off x="4874852" y="5152632"/>
            <a:ext cx="1071570" cy="428628"/>
          </a:xfrm>
          <a:prstGeom prst="rect">
            <a:avLst/>
          </a:prstGeom>
          <a:solidFill>
            <a:srgbClr val="00206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2,300</a:t>
            </a:r>
            <a:endParaRPr lang="es-MX" b="1" dirty="0"/>
          </a:p>
        </p:txBody>
      </p:sp>
      <p:sp>
        <p:nvSpPr>
          <p:cNvPr id="14" name="13 Rectángulo redondeado"/>
          <p:cNvSpPr/>
          <p:nvPr/>
        </p:nvSpPr>
        <p:spPr>
          <a:xfrm>
            <a:off x="4017596" y="6165304"/>
            <a:ext cx="2714644" cy="142876"/>
          </a:xfrm>
          <a:prstGeom prst="roundRect">
            <a:avLst/>
          </a:prstGeom>
          <a:solidFill>
            <a:schemeClr val="accent1">
              <a:lumMod val="60000"/>
              <a:lumOff val="40000"/>
            </a:schemeClr>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Rectángulo"/>
          <p:cNvSpPr/>
          <p:nvPr/>
        </p:nvSpPr>
        <p:spPr>
          <a:xfrm>
            <a:off x="4874852" y="6384748"/>
            <a:ext cx="1071570" cy="428628"/>
          </a:xfrm>
          <a:prstGeom prst="rect">
            <a:avLst/>
          </a:prstGeom>
          <a:solidFill>
            <a:schemeClr val="accent6">
              <a:lumMod val="75000"/>
            </a:schemeClr>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7,402</a:t>
            </a:r>
            <a:endParaRPr lang="es-MX" b="1" dirty="0"/>
          </a:p>
        </p:txBody>
      </p:sp>
      <p:sp>
        <p:nvSpPr>
          <p:cNvPr id="16" name="15 CuadroTexto"/>
          <p:cNvSpPr txBox="1"/>
          <p:nvPr/>
        </p:nvSpPr>
        <p:spPr>
          <a:xfrm>
            <a:off x="-36512" y="5013176"/>
            <a:ext cx="3600400" cy="646331"/>
          </a:xfrm>
          <a:prstGeom prst="rect">
            <a:avLst/>
          </a:prstGeom>
          <a:noFill/>
        </p:spPr>
        <p:txBody>
          <a:bodyPr wrap="square" rtlCol="0">
            <a:spAutoFit/>
          </a:bodyPr>
          <a:lstStyle/>
          <a:p>
            <a:pPr algn="ctr"/>
            <a:r>
              <a:rPr lang="es-MX" b="1" dirty="0" smtClean="0"/>
              <a:t>Recursos Aportados para Garantías</a:t>
            </a:r>
            <a:endParaRPr lang="es-MX" b="1" dirty="0"/>
          </a:p>
        </p:txBody>
      </p:sp>
      <p:sp>
        <p:nvSpPr>
          <p:cNvPr id="17" name="16 Rectángulo"/>
          <p:cNvSpPr/>
          <p:nvPr/>
        </p:nvSpPr>
        <p:spPr>
          <a:xfrm>
            <a:off x="4874852" y="5661248"/>
            <a:ext cx="1071570" cy="428628"/>
          </a:xfrm>
          <a:prstGeom prst="rect">
            <a:avLst/>
          </a:prstGeom>
          <a:solidFill>
            <a:srgbClr val="002060"/>
          </a:solidFill>
          <a:ln>
            <a:no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2,702*</a:t>
            </a:r>
            <a:endParaRPr lang="es-MX" b="1" dirty="0"/>
          </a:p>
        </p:txBody>
      </p:sp>
      <p:sp>
        <p:nvSpPr>
          <p:cNvPr id="18" name="17 CuadroTexto"/>
          <p:cNvSpPr txBox="1"/>
          <p:nvPr/>
        </p:nvSpPr>
        <p:spPr>
          <a:xfrm>
            <a:off x="802886" y="6444044"/>
            <a:ext cx="4071966" cy="369332"/>
          </a:xfrm>
          <a:prstGeom prst="rect">
            <a:avLst/>
          </a:prstGeom>
          <a:noFill/>
        </p:spPr>
        <p:txBody>
          <a:bodyPr wrap="square" rtlCol="0">
            <a:spAutoFit/>
          </a:bodyPr>
          <a:lstStyle/>
          <a:p>
            <a:pPr algn="r"/>
            <a:r>
              <a:rPr lang="es-MX" b="1" dirty="0" smtClean="0"/>
              <a:t>Total </a:t>
            </a:r>
          </a:p>
        </p:txBody>
      </p:sp>
      <p:sp>
        <p:nvSpPr>
          <p:cNvPr id="20" name="19 Corchetes"/>
          <p:cNvSpPr/>
          <p:nvPr/>
        </p:nvSpPr>
        <p:spPr>
          <a:xfrm>
            <a:off x="3500430" y="4437112"/>
            <a:ext cx="3591850" cy="2313548"/>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20 CuadroTexto"/>
          <p:cNvSpPr txBox="1"/>
          <p:nvPr/>
        </p:nvSpPr>
        <p:spPr>
          <a:xfrm>
            <a:off x="646900" y="6237312"/>
            <a:ext cx="2484940" cy="600164"/>
          </a:xfrm>
          <a:prstGeom prst="rect">
            <a:avLst/>
          </a:prstGeom>
          <a:noFill/>
        </p:spPr>
        <p:txBody>
          <a:bodyPr wrap="square" rtlCol="0">
            <a:spAutoFit/>
          </a:bodyPr>
          <a:lstStyle/>
          <a:p>
            <a:pPr algn="just"/>
            <a:r>
              <a:rPr lang="es-MX" sz="1100" dirty="0" smtClean="0"/>
              <a:t>*Programado con base al segundo párrafo  del artículo 34 del PEF para 2011</a:t>
            </a:r>
            <a:endParaRPr lang="es-MX" sz="1100" dirty="0"/>
          </a:p>
        </p:txBody>
      </p:sp>
    </p:spTree>
    <p:extLst>
      <p:ext uri="{BB962C8B-B14F-4D97-AF65-F5344CB8AC3E}">
        <p14:creationId xmlns:p14="http://schemas.microsoft.com/office/powerpoint/2010/main" val="1021462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548680"/>
            <a:ext cx="4176464" cy="400110"/>
          </a:xfrm>
          <a:prstGeom prst="rect">
            <a:avLst/>
          </a:prstGeom>
          <a:noFill/>
        </p:spPr>
        <p:txBody>
          <a:bodyPr wrap="square" rtlCol="0">
            <a:spAutoFit/>
          </a:bodyPr>
          <a:lstStyle/>
          <a:p>
            <a:r>
              <a:rPr lang="es-MX" sz="2000" b="1" dirty="0">
                <a:solidFill>
                  <a:srgbClr val="000099"/>
                </a:solidFill>
              </a:rPr>
              <a:t>Garantías México Emprende</a:t>
            </a:r>
          </a:p>
        </p:txBody>
      </p:sp>
      <p:sp>
        <p:nvSpPr>
          <p:cNvPr id="3" name="2 Rectángulo"/>
          <p:cNvSpPr/>
          <p:nvPr/>
        </p:nvSpPr>
        <p:spPr>
          <a:xfrm>
            <a:off x="142844" y="1428736"/>
            <a:ext cx="3357586" cy="369332"/>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s-MX" b="1" dirty="0" smtClean="0">
                <a:solidFill>
                  <a:srgbClr val="002060"/>
                </a:solidFill>
                <a:latin typeface="+mn-lt"/>
              </a:rPr>
              <a:t>Esquema de Operación</a:t>
            </a:r>
            <a:endParaRPr lang="es-ES" b="1" dirty="0">
              <a:solidFill>
                <a:srgbClr val="002060"/>
              </a:solidFill>
              <a:latin typeface="+mn-lt"/>
            </a:endParaRPr>
          </a:p>
        </p:txBody>
      </p:sp>
      <p:sp>
        <p:nvSpPr>
          <p:cNvPr id="4" name="3 Flecha derecha"/>
          <p:cNvSpPr/>
          <p:nvPr/>
        </p:nvSpPr>
        <p:spPr>
          <a:xfrm>
            <a:off x="1857356" y="2302510"/>
            <a:ext cx="714380" cy="500066"/>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r>
              <a:rPr lang="es-MX" sz="1600" b="1" dirty="0"/>
              <a:t>$</a:t>
            </a:r>
          </a:p>
        </p:txBody>
      </p:sp>
      <p:sp>
        <p:nvSpPr>
          <p:cNvPr id="5" name="4 Rectángulo"/>
          <p:cNvSpPr/>
          <p:nvPr/>
        </p:nvSpPr>
        <p:spPr>
          <a:xfrm>
            <a:off x="5929322" y="2214554"/>
            <a:ext cx="1428760" cy="286232"/>
          </a:xfrm>
          <a:prstGeom prst="rect">
            <a:avLst/>
          </a:prstGeom>
          <a:solidFill>
            <a:srgbClr val="0066CC"/>
          </a:solidFill>
          <a:ln>
            <a:noFill/>
          </a:ln>
          <a:effectLst>
            <a:outerShdw blurRad="149987" dist="250190" dir="8460000" algn="ctr">
              <a:srgbClr val="000000">
                <a:alpha val="28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algn="ctr" defTabSz="755650">
              <a:lnSpc>
                <a:spcPct val="90000"/>
              </a:lnSpc>
              <a:spcAft>
                <a:spcPct val="35000"/>
              </a:spcAft>
              <a:buClr>
                <a:srgbClr val="C00000"/>
              </a:buClr>
              <a:buSzPct val="105000"/>
              <a:defRPr/>
            </a:pPr>
            <a:r>
              <a:rPr lang="es-MX" b="1" dirty="0">
                <a:solidFill>
                  <a:schemeClr val="lt1"/>
                </a:solidFill>
                <a:latin typeface="+mn-lt"/>
                <a:cs typeface="+mn-cs"/>
              </a:rPr>
              <a:t>Bancos</a:t>
            </a:r>
          </a:p>
        </p:txBody>
      </p:sp>
      <p:sp>
        <p:nvSpPr>
          <p:cNvPr id="6" name="5 Rectángulo"/>
          <p:cNvSpPr/>
          <p:nvPr/>
        </p:nvSpPr>
        <p:spPr>
          <a:xfrm>
            <a:off x="6072198" y="2714620"/>
            <a:ext cx="1143008" cy="341632"/>
          </a:xfrm>
          <a:prstGeom prst="rect">
            <a:avLst/>
          </a:prstGeom>
          <a:solidFill>
            <a:srgbClr val="0066CC"/>
          </a:solidFill>
          <a:ln>
            <a:noFill/>
          </a:ln>
          <a:effectLst>
            <a:outerShdw blurRad="149987" dist="250190" dir="8460000" algn="ctr">
              <a:srgbClr val="000000">
                <a:alpha val="28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2" algn="ctr" defTabSz="755650">
              <a:lnSpc>
                <a:spcPct val="90000"/>
              </a:lnSpc>
              <a:spcAft>
                <a:spcPct val="35000"/>
              </a:spcAft>
              <a:buClr>
                <a:srgbClr val="C00000"/>
              </a:buClr>
              <a:buSzPct val="105000"/>
              <a:defRPr/>
            </a:pPr>
            <a:r>
              <a:rPr lang="es-MX" b="1" dirty="0" err="1"/>
              <a:t>IFE’s</a:t>
            </a:r>
            <a:endParaRPr lang="es-MX" b="1" dirty="0"/>
          </a:p>
        </p:txBody>
      </p:sp>
      <p:sp>
        <p:nvSpPr>
          <p:cNvPr id="7" name="6 Flecha derecha"/>
          <p:cNvSpPr/>
          <p:nvPr/>
        </p:nvSpPr>
        <p:spPr>
          <a:xfrm>
            <a:off x="4929190" y="2357430"/>
            <a:ext cx="500066" cy="500066"/>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endParaRPr lang="es-MX" sz="1600" b="1" dirty="0"/>
          </a:p>
        </p:txBody>
      </p:sp>
      <p:sp>
        <p:nvSpPr>
          <p:cNvPr id="8" name="7 Rectángulo"/>
          <p:cNvSpPr/>
          <p:nvPr/>
        </p:nvSpPr>
        <p:spPr>
          <a:xfrm>
            <a:off x="2857488" y="2143116"/>
            <a:ext cx="1571625" cy="1214438"/>
          </a:xfrm>
          <a:prstGeom prst="rect">
            <a:avLst/>
          </a:prstGeom>
          <a:ln>
            <a:solidFill>
              <a:schemeClr val="bg1"/>
            </a:solidFill>
          </a:ln>
        </p:spPr>
        <p:style>
          <a:lnRef idx="1">
            <a:schemeClr val="dk1"/>
          </a:lnRef>
          <a:fillRef idx="2">
            <a:schemeClr val="dk1"/>
          </a:fillRef>
          <a:effectRef idx="1">
            <a:schemeClr val="dk1"/>
          </a:effectRef>
          <a:fontRef idx="minor">
            <a:schemeClr val="dk1"/>
          </a:fontRef>
        </p:style>
        <p:txBody>
          <a:bodyPr anchor="ctr"/>
          <a:lstStyle/>
          <a:p>
            <a:pPr marL="177800" lvl="1" indent="-177800" algn="ctr">
              <a:buClr>
                <a:schemeClr val="accent2">
                  <a:lumMod val="50000"/>
                </a:schemeClr>
              </a:buClr>
              <a:buSzPct val="100000"/>
              <a:defRPr/>
            </a:pPr>
            <a:endParaRPr lang="es-ES" sz="1400" b="1" dirty="0">
              <a:solidFill>
                <a:schemeClr val="bg1"/>
              </a:solidFill>
            </a:endParaRPr>
          </a:p>
          <a:p>
            <a:pPr marL="177800" lvl="1" indent="-177800" algn="ctr">
              <a:buClr>
                <a:schemeClr val="accent2">
                  <a:lumMod val="50000"/>
                </a:schemeClr>
              </a:buClr>
              <a:buSzPct val="100000"/>
              <a:defRPr/>
            </a:pPr>
            <a:endParaRPr lang="es-ES" sz="1400" b="1" dirty="0">
              <a:solidFill>
                <a:schemeClr val="bg1"/>
              </a:solidFill>
            </a:endParaRPr>
          </a:p>
          <a:p>
            <a:pPr marL="177800" lvl="1" indent="-177800" algn="ctr">
              <a:buClr>
                <a:schemeClr val="accent2">
                  <a:lumMod val="50000"/>
                </a:schemeClr>
              </a:buClr>
              <a:buSzPct val="100000"/>
              <a:defRPr/>
            </a:pPr>
            <a:endParaRPr lang="es-ES" sz="1400" b="1" dirty="0">
              <a:solidFill>
                <a:schemeClr val="bg1"/>
              </a:solidFill>
            </a:endParaRPr>
          </a:p>
          <a:p>
            <a:pPr marL="177800" lvl="1" indent="-177800" algn="ctr">
              <a:buClr>
                <a:schemeClr val="accent2">
                  <a:lumMod val="50000"/>
                </a:schemeClr>
              </a:buClr>
              <a:buSzPct val="100000"/>
              <a:defRPr/>
            </a:pPr>
            <a:endParaRPr lang="es-ES" sz="1400" b="1" dirty="0">
              <a:solidFill>
                <a:schemeClr val="bg1"/>
              </a:solidFill>
            </a:endParaRPr>
          </a:p>
          <a:p>
            <a:pPr marL="177800" lvl="1" indent="-177800" algn="ctr">
              <a:buClr>
                <a:schemeClr val="accent2">
                  <a:lumMod val="50000"/>
                </a:schemeClr>
              </a:buClr>
              <a:buSzPct val="100000"/>
              <a:defRPr/>
            </a:pPr>
            <a:endParaRPr lang="es-ES" sz="1400" b="1" dirty="0">
              <a:solidFill>
                <a:schemeClr val="bg1"/>
              </a:solidFill>
            </a:endParaRPr>
          </a:p>
          <a:p>
            <a:pPr marL="177800" lvl="1" indent="-177800" algn="ctr">
              <a:buClr>
                <a:schemeClr val="accent2">
                  <a:lumMod val="50000"/>
                </a:schemeClr>
              </a:buClr>
              <a:buSzPct val="100000"/>
              <a:defRPr/>
            </a:pPr>
            <a:endParaRPr lang="es-ES" sz="1400" b="1" dirty="0">
              <a:solidFill>
                <a:schemeClr val="bg1"/>
              </a:solidFill>
            </a:endParaRPr>
          </a:p>
          <a:p>
            <a:pPr marL="177800" lvl="1" indent="-177800" algn="ctr">
              <a:buClr>
                <a:schemeClr val="accent2">
                  <a:lumMod val="50000"/>
                </a:schemeClr>
              </a:buClr>
              <a:buSzPct val="100000"/>
              <a:defRPr/>
            </a:pPr>
            <a:endParaRPr lang="es-ES" sz="1400" b="1" dirty="0">
              <a:solidFill>
                <a:schemeClr val="bg1"/>
              </a:solidFill>
            </a:endParaRPr>
          </a:p>
          <a:p>
            <a:pPr marL="177800" lvl="1" indent="-177800" algn="ctr">
              <a:buClr>
                <a:schemeClr val="accent2">
                  <a:lumMod val="50000"/>
                </a:schemeClr>
              </a:buClr>
              <a:buSzPct val="100000"/>
              <a:defRPr/>
            </a:pPr>
            <a:endParaRPr lang="es-ES" sz="1400" b="1" dirty="0">
              <a:solidFill>
                <a:schemeClr val="bg1"/>
              </a:solidFill>
            </a:endParaRPr>
          </a:p>
        </p:txBody>
      </p:sp>
      <p:pic>
        <p:nvPicPr>
          <p:cNvPr id="9" name="Picture 43" descr="FOCI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43301" y="2571741"/>
            <a:ext cx="642937" cy="198438"/>
          </a:xfrm>
          <a:prstGeom prst="rect">
            <a:avLst/>
          </a:prstGeom>
          <a:noFill/>
          <a:ln w="9525">
            <a:noFill/>
            <a:miter lim="800000"/>
            <a:headEnd/>
            <a:tailEnd/>
          </a:ln>
        </p:spPr>
      </p:pic>
      <p:pic>
        <p:nvPicPr>
          <p:cNvPr id="10" name="Picture 89" descr="enc_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14738" y="3143241"/>
            <a:ext cx="500063" cy="188913"/>
          </a:xfrm>
          <a:prstGeom prst="rect">
            <a:avLst/>
          </a:prstGeom>
          <a:noFill/>
          <a:ln w="9525">
            <a:noFill/>
            <a:miter lim="800000"/>
            <a:headEnd/>
            <a:tailEnd/>
          </a:ln>
        </p:spPr>
      </p:pic>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1801" y="3116254"/>
            <a:ext cx="214312" cy="214312"/>
          </a:xfrm>
          <a:prstGeom prst="rect">
            <a:avLst/>
          </a:prstGeom>
          <a:noFill/>
          <a:ln w="9525">
            <a:noFill/>
            <a:miter lim="800000"/>
            <a:headEnd/>
            <a:tailEnd/>
          </a:ln>
        </p:spPr>
      </p:pic>
      <p:pic>
        <p:nvPicPr>
          <p:cNvPr id="12"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73376" y="2616191"/>
            <a:ext cx="571500" cy="184150"/>
          </a:xfrm>
          <a:prstGeom prst="rect">
            <a:avLst/>
          </a:prstGeom>
          <a:noFill/>
          <a:ln w="9525">
            <a:noFill/>
            <a:miter lim="800000"/>
            <a:headEnd/>
            <a:tailEnd/>
          </a:ln>
        </p:spPr>
      </p:pic>
      <p:pic>
        <p:nvPicPr>
          <p:cNvPr id="1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43238" y="2857491"/>
            <a:ext cx="1000125" cy="182563"/>
          </a:xfrm>
          <a:prstGeom prst="rect">
            <a:avLst/>
          </a:prstGeom>
          <a:noFill/>
          <a:ln w="9525">
            <a:noFill/>
            <a:miter lim="800000"/>
            <a:headEnd/>
            <a:tailEnd/>
          </a:ln>
        </p:spPr>
      </p:pic>
      <p:pic>
        <p:nvPicPr>
          <p:cNvPr id="1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43306" y="2214554"/>
            <a:ext cx="616748" cy="214314"/>
          </a:xfrm>
          <a:prstGeom prst="rect">
            <a:avLst/>
          </a:prstGeom>
          <a:noFill/>
          <a:ln w="9525">
            <a:noFill/>
            <a:miter lim="800000"/>
            <a:headEnd/>
            <a:tailEnd/>
          </a:ln>
        </p:spPr>
      </p:pic>
      <p:pic>
        <p:nvPicPr>
          <p:cNvPr id="15" name="Picture 45" descr="nafinet"/>
          <p:cNvPicPr>
            <a:picLocks noChangeAspect="1" noChangeArrowheads="1" noCrop="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0363" y="2214554"/>
            <a:ext cx="398463" cy="280987"/>
          </a:xfrm>
          <a:prstGeom prst="rect">
            <a:avLst/>
          </a:prstGeom>
          <a:noFill/>
          <a:ln w="9525">
            <a:noFill/>
            <a:miter lim="800000"/>
            <a:headEnd/>
            <a:tailEnd/>
          </a:ln>
        </p:spPr>
      </p:pic>
      <p:sp>
        <p:nvSpPr>
          <p:cNvPr id="16" name="15 Flecha derecha"/>
          <p:cNvSpPr/>
          <p:nvPr/>
        </p:nvSpPr>
        <p:spPr>
          <a:xfrm rot="5400000">
            <a:off x="6250793" y="4107661"/>
            <a:ext cx="857256" cy="500066"/>
          </a:xfrm>
          <a:prstGeom prst="right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lIns="0" tIns="0" rIns="0" bIns="0" anchor="ctr"/>
          <a:lstStyle/>
          <a:p>
            <a:pPr algn="ctr">
              <a:defRPr/>
            </a:pPr>
            <a:endParaRPr lang="es-MX" sz="1600" b="1" dirty="0"/>
          </a:p>
        </p:txBody>
      </p:sp>
      <p:sp>
        <p:nvSpPr>
          <p:cNvPr id="17" name="16 Rectángulo"/>
          <p:cNvSpPr/>
          <p:nvPr/>
        </p:nvSpPr>
        <p:spPr>
          <a:xfrm>
            <a:off x="5929322" y="5143512"/>
            <a:ext cx="1571636" cy="523220"/>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marL="0" lvl="1" algn="ctr">
              <a:buClr>
                <a:srgbClr val="FF0000"/>
              </a:buClr>
              <a:buSzPct val="100000"/>
              <a:defRPr/>
            </a:pPr>
            <a:r>
              <a:rPr lang="es-MX" sz="1400" b="1" dirty="0">
                <a:solidFill>
                  <a:schemeClr val="bg1"/>
                </a:solidFill>
              </a:rPr>
              <a:t>Empresas y Emprendedores</a:t>
            </a:r>
          </a:p>
        </p:txBody>
      </p:sp>
      <p:pic>
        <p:nvPicPr>
          <p:cNvPr id="18" name="Picture 6" descr="http://martimoti.com/imagenes/se.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7158" y="2285992"/>
            <a:ext cx="1141769" cy="765606"/>
          </a:xfrm>
          <a:prstGeom prst="rect">
            <a:avLst/>
          </a:prstGeom>
          <a:noFill/>
        </p:spPr>
      </p:pic>
      <p:sp>
        <p:nvSpPr>
          <p:cNvPr id="19" name="18 CuadroTexto"/>
          <p:cNvSpPr txBox="1"/>
          <p:nvPr/>
        </p:nvSpPr>
        <p:spPr>
          <a:xfrm>
            <a:off x="0" y="3857628"/>
            <a:ext cx="2286016" cy="600164"/>
          </a:xfrm>
          <a:prstGeom prst="rect">
            <a:avLst/>
          </a:prstGeom>
          <a:noFill/>
        </p:spPr>
        <p:txBody>
          <a:bodyPr wrap="square" rtlCol="0">
            <a:spAutoFit/>
          </a:bodyPr>
          <a:lstStyle/>
          <a:p>
            <a:pPr marL="269875" indent="-269875" algn="just">
              <a:buClr>
                <a:srgbClr val="C00000"/>
              </a:buClr>
              <a:buFont typeface="Wingdings" pitchFamily="2" charset="2"/>
              <a:buChar char="ü"/>
            </a:pPr>
            <a:r>
              <a:rPr lang="es-MX" sz="1100" dirty="0" smtClean="0">
                <a:latin typeface="+mj-lt"/>
              </a:rPr>
              <a:t>Aporta recursos;</a:t>
            </a:r>
          </a:p>
          <a:p>
            <a:pPr marL="269875" indent="-269875" algn="just">
              <a:buClr>
                <a:srgbClr val="C00000"/>
              </a:buClr>
              <a:buFont typeface="Wingdings" pitchFamily="2" charset="2"/>
              <a:buChar char="ü"/>
            </a:pPr>
            <a:r>
              <a:rPr lang="es-MX" sz="1100" dirty="0" smtClean="0">
                <a:latin typeface="+mj-lt"/>
              </a:rPr>
              <a:t>Establece sectores de atención;</a:t>
            </a:r>
          </a:p>
          <a:p>
            <a:pPr marL="269875" indent="-269875" algn="just">
              <a:buClr>
                <a:srgbClr val="C00000"/>
              </a:buClr>
              <a:buFont typeface="Wingdings" pitchFamily="2" charset="2"/>
              <a:buChar char="ü"/>
            </a:pPr>
            <a:r>
              <a:rPr lang="es-MX" sz="1100" dirty="0" smtClean="0">
                <a:latin typeface="+mj-lt"/>
              </a:rPr>
              <a:t>Gestiona productos.</a:t>
            </a:r>
          </a:p>
        </p:txBody>
      </p:sp>
      <p:sp>
        <p:nvSpPr>
          <p:cNvPr id="20" name="19 CuadroTexto"/>
          <p:cNvSpPr txBox="1"/>
          <p:nvPr/>
        </p:nvSpPr>
        <p:spPr>
          <a:xfrm>
            <a:off x="5429256" y="3357562"/>
            <a:ext cx="2428892" cy="430887"/>
          </a:xfrm>
          <a:prstGeom prst="rect">
            <a:avLst/>
          </a:prstGeom>
          <a:noFill/>
        </p:spPr>
        <p:txBody>
          <a:bodyPr wrap="square" rtlCol="0">
            <a:spAutoFit/>
          </a:bodyPr>
          <a:lstStyle/>
          <a:p>
            <a:pPr marL="269875" indent="-269875" algn="just">
              <a:buClr>
                <a:srgbClr val="C00000"/>
              </a:buClr>
              <a:buFont typeface="Wingdings" pitchFamily="2" charset="2"/>
              <a:buChar char="ü"/>
            </a:pPr>
            <a:r>
              <a:rPr lang="es-MX" sz="1100" dirty="0" smtClean="0">
                <a:latin typeface="+mj-lt"/>
              </a:rPr>
              <a:t>Otorgan crédito:</a:t>
            </a:r>
          </a:p>
          <a:p>
            <a:pPr marL="269875" indent="-269875" algn="just">
              <a:buClr>
                <a:srgbClr val="C00000"/>
              </a:buClr>
              <a:buFont typeface="Wingdings" pitchFamily="2" charset="2"/>
              <a:buChar char="ü"/>
            </a:pPr>
            <a:r>
              <a:rPr lang="es-MX" sz="1100" dirty="0" smtClean="0">
                <a:latin typeface="+mj-lt"/>
              </a:rPr>
              <a:t>Multiplican los recursos federales</a:t>
            </a:r>
          </a:p>
        </p:txBody>
      </p:sp>
      <p:sp>
        <p:nvSpPr>
          <p:cNvPr id="21" name="20 CuadroTexto"/>
          <p:cNvSpPr txBox="1"/>
          <p:nvPr/>
        </p:nvSpPr>
        <p:spPr>
          <a:xfrm>
            <a:off x="2571736" y="3900406"/>
            <a:ext cx="2214578" cy="600164"/>
          </a:xfrm>
          <a:prstGeom prst="rect">
            <a:avLst/>
          </a:prstGeom>
          <a:noFill/>
        </p:spPr>
        <p:txBody>
          <a:bodyPr wrap="square" rtlCol="0">
            <a:spAutoFit/>
          </a:bodyPr>
          <a:lstStyle/>
          <a:p>
            <a:pPr marL="269875" indent="-269875" algn="just">
              <a:buClr>
                <a:srgbClr val="C00000"/>
              </a:buClr>
              <a:buFont typeface="Wingdings" pitchFamily="2" charset="2"/>
              <a:buChar char="ü"/>
            </a:pPr>
            <a:r>
              <a:rPr lang="es-MX" sz="1100" dirty="0" smtClean="0">
                <a:latin typeface="+mj-lt"/>
              </a:rPr>
              <a:t>Administra recursos;</a:t>
            </a:r>
          </a:p>
          <a:p>
            <a:pPr marL="269875" indent="-269875" algn="just">
              <a:buClr>
                <a:srgbClr val="C00000"/>
              </a:buClr>
              <a:buFont typeface="Wingdings" pitchFamily="2" charset="2"/>
              <a:buChar char="ü"/>
            </a:pPr>
            <a:r>
              <a:rPr lang="es-MX" sz="1100" dirty="0" smtClean="0">
                <a:latin typeface="+mj-lt"/>
              </a:rPr>
              <a:t>Instrumenta esquemas;</a:t>
            </a:r>
          </a:p>
          <a:p>
            <a:pPr marL="269875" indent="-269875" algn="just">
              <a:buClr>
                <a:srgbClr val="C00000"/>
              </a:buClr>
              <a:buFont typeface="Wingdings" pitchFamily="2" charset="2"/>
              <a:buChar char="ü"/>
            </a:pPr>
            <a:r>
              <a:rPr lang="es-MX" sz="1100" dirty="0" smtClean="0">
                <a:latin typeface="+mj-lt"/>
              </a:rPr>
              <a:t>Diseña mecanismos</a:t>
            </a:r>
          </a:p>
        </p:txBody>
      </p:sp>
      <p:sp>
        <p:nvSpPr>
          <p:cNvPr id="22" name="Text Box 3"/>
          <p:cNvSpPr txBox="1">
            <a:spLocks noChangeArrowheads="1"/>
          </p:cNvSpPr>
          <p:nvPr/>
        </p:nvSpPr>
        <p:spPr bwMode="auto">
          <a:xfrm>
            <a:off x="142844" y="5148877"/>
            <a:ext cx="4000528" cy="323165"/>
          </a:xfrm>
          <a:prstGeom prst="rect">
            <a:avLst/>
          </a:prstGeom>
          <a:solidFill>
            <a:schemeClr val="bg1">
              <a:lumMod val="95000"/>
            </a:schemeClr>
          </a:solidFill>
          <a:ln w="9525">
            <a:noFill/>
            <a:miter lim="800000"/>
            <a:headEnd/>
            <a:tailEnd/>
          </a:ln>
          <a:effectLst>
            <a:outerShdw dist="35921" dir="2700000" algn="ctr" rotWithShape="0">
              <a:srgbClr val="808080"/>
            </a:outerShdw>
          </a:effectLst>
        </p:spPr>
        <p:txBody>
          <a:bodyPr wrap="square">
            <a:spAutoFit/>
          </a:bodyPr>
          <a:lstStyle/>
          <a:p>
            <a:pPr marL="1169988" indent="-1169988" algn="l" eaLnBrk="0" hangingPunct="0">
              <a:defRPr/>
            </a:pPr>
            <a:r>
              <a:rPr lang="es-ES_tradnl" sz="1500" b="1" dirty="0" smtClean="0">
                <a:solidFill>
                  <a:srgbClr val="C00000"/>
                </a:solidFill>
                <a:latin typeface="+mn-lt"/>
              </a:rPr>
              <a:t>Estrategia de Fomento 2009 - 2012</a:t>
            </a:r>
            <a:endParaRPr lang="es-ES_tradnl" sz="1500" b="1" dirty="0">
              <a:solidFill>
                <a:srgbClr val="C00000"/>
              </a:solidFill>
              <a:latin typeface="+mn-lt"/>
            </a:endParaRPr>
          </a:p>
        </p:txBody>
      </p:sp>
      <p:sp>
        <p:nvSpPr>
          <p:cNvPr id="23" name="22 Rectángulo"/>
          <p:cNvSpPr/>
          <p:nvPr/>
        </p:nvSpPr>
        <p:spPr>
          <a:xfrm>
            <a:off x="142844" y="5643578"/>
            <a:ext cx="4357718" cy="954107"/>
          </a:xfrm>
          <a:prstGeom prst="rect">
            <a:avLst/>
          </a:prstGeom>
        </p:spPr>
        <p:txBody>
          <a:bodyPr wrap="square">
            <a:spAutoFit/>
          </a:bodyPr>
          <a:lstStyle/>
          <a:p>
            <a:pPr marL="176213" indent="-176213" algn="just">
              <a:spcBef>
                <a:spcPts val="1200"/>
              </a:spcBef>
              <a:buClr>
                <a:srgbClr val="FF0000"/>
              </a:buClr>
              <a:buFont typeface="Arial" pitchFamily="34" charset="0"/>
              <a:buChar char="•"/>
              <a:tabLst>
                <a:tab pos="176213" algn="l"/>
              </a:tabLst>
            </a:pPr>
            <a:r>
              <a:rPr lang="es-MX" sz="1400" dirty="0" smtClean="0">
                <a:latin typeface="+mn-lt"/>
                <a:cs typeface="Arial" pitchFamily="34" charset="0"/>
              </a:rPr>
              <a:t>Con recursos de la Secretaría de Economía se otorgarán las garantías requeridas para generar </a:t>
            </a:r>
            <a:r>
              <a:rPr lang="es-MX" sz="1400" b="1" dirty="0" smtClean="0">
                <a:latin typeface="+mn-lt"/>
                <a:cs typeface="Arial" pitchFamily="34" charset="0"/>
              </a:rPr>
              <a:t>250 mil millones de pesos </a:t>
            </a:r>
            <a:r>
              <a:rPr lang="es-MX" sz="1400" dirty="0" smtClean="0">
                <a:latin typeface="+mn-lt"/>
                <a:cs typeface="Arial" pitchFamily="34" charset="0"/>
              </a:rPr>
              <a:t>de crédito en apoyo de al menos 400 mil PyMEs</a:t>
            </a:r>
          </a:p>
        </p:txBody>
      </p:sp>
      <p:sp>
        <p:nvSpPr>
          <p:cNvPr id="24" name="23 CuadroTexto"/>
          <p:cNvSpPr txBox="1"/>
          <p:nvPr/>
        </p:nvSpPr>
        <p:spPr>
          <a:xfrm>
            <a:off x="285720" y="3084940"/>
            <a:ext cx="1357322" cy="415498"/>
          </a:xfrm>
          <a:prstGeom prst="rect">
            <a:avLst/>
          </a:prstGeom>
          <a:noFill/>
        </p:spPr>
        <p:txBody>
          <a:bodyPr wrap="square" rtlCol="0">
            <a:spAutoFit/>
          </a:bodyPr>
          <a:lstStyle/>
          <a:p>
            <a:pPr algn="ctr"/>
            <a:r>
              <a:rPr lang="es-MX" sz="1050" b="1" dirty="0" smtClean="0"/>
              <a:t>Fideicomiso México Emprende</a:t>
            </a:r>
            <a:endParaRPr lang="es-MX" sz="1050" b="1" dirty="0"/>
          </a:p>
        </p:txBody>
      </p:sp>
    </p:spTree>
    <p:extLst>
      <p:ext uri="{BB962C8B-B14F-4D97-AF65-F5344CB8AC3E}">
        <p14:creationId xmlns:p14="http://schemas.microsoft.com/office/powerpoint/2010/main" val="3636229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814767863"/>
              </p:ext>
            </p:extLst>
          </p:nvPr>
        </p:nvGraphicFramePr>
        <p:xfrm>
          <a:off x="4253384" y="3717032"/>
          <a:ext cx="4896544"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0" y="4479503"/>
            <a:ext cx="4429124" cy="461665"/>
          </a:xfrm>
          <a:prstGeom prst="rect">
            <a:avLst/>
          </a:prstGeom>
          <a:noFill/>
        </p:spPr>
        <p:txBody>
          <a:bodyPr wrap="square" rtlCol="0">
            <a:spAutoFit/>
          </a:bodyPr>
          <a:lstStyle/>
          <a:p>
            <a:pPr algn="just"/>
            <a:r>
              <a:rPr lang="es-MX" sz="1200" b="1" dirty="0" smtClean="0">
                <a:solidFill>
                  <a:srgbClr val="002060"/>
                </a:solidFill>
                <a:latin typeface="+mn-lt"/>
              </a:rPr>
              <a:t>*/: Estimación con base en información proporcionada por Nacional Financiera</a:t>
            </a:r>
            <a:endParaRPr lang="es-MX" sz="1200" b="1" dirty="0">
              <a:solidFill>
                <a:srgbClr val="002060"/>
              </a:solidFill>
              <a:latin typeface="+mn-lt"/>
            </a:endParaRPr>
          </a:p>
        </p:txBody>
      </p:sp>
      <p:grpSp>
        <p:nvGrpSpPr>
          <p:cNvPr id="4" name="3 Grupo"/>
          <p:cNvGrpSpPr/>
          <p:nvPr/>
        </p:nvGrpSpPr>
        <p:grpSpPr>
          <a:xfrm>
            <a:off x="114350" y="2348880"/>
            <a:ext cx="5177730" cy="1986607"/>
            <a:chOff x="929258" y="3573016"/>
            <a:chExt cx="7243142" cy="2176286"/>
          </a:xfrm>
        </p:grpSpPr>
        <p:graphicFrame>
          <p:nvGraphicFramePr>
            <p:cNvPr id="5" name="4 Objeto"/>
            <p:cNvGraphicFramePr>
              <a:graphicFrameLocks noChangeAspect="1"/>
            </p:cNvGraphicFramePr>
            <p:nvPr>
              <p:extLst>
                <p:ext uri="{D42A27DB-BD31-4B8C-83A1-F6EECF244321}">
                  <p14:modId xmlns:p14="http://schemas.microsoft.com/office/powerpoint/2010/main" val="850457814"/>
                </p:ext>
              </p:extLst>
            </p:nvPr>
          </p:nvGraphicFramePr>
          <p:xfrm>
            <a:off x="971600" y="3573016"/>
            <a:ext cx="7172969" cy="1440036"/>
          </p:xfrm>
          <a:graphic>
            <a:graphicData uri="http://schemas.openxmlformats.org/presentationml/2006/ole">
              <mc:AlternateContent xmlns:mc="http://schemas.openxmlformats.org/markup-compatibility/2006">
                <mc:Choice xmlns:v="urn:schemas-microsoft-com:vml" Requires="v">
                  <p:oleObj spid="_x0000_s1035" name="Hoja de cálculo" r:id="rId9" imgW="4597400" imgH="927100" progId="Excel.Sheet.12">
                    <p:embed/>
                  </p:oleObj>
                </mc:Choice>
                <mc:Fallback>
                  <p:oleObj name="Hoja de cálculo" r:id="rId9" imgW="4597400" imgH="927100" progId="Excel.Sheet.12">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600" y="3573016"/>
                          <a:ext cx="7172969" cy="1440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CuadroTexto"/>
            <p:cNvSpPr txBox="1"/>
            <p:nvPr/>
          </p:nvSpPr>
          <p:spPr>
            <a:xfrm>
              <a:off x="929258" y="5057574"/>
              <a:ext cx="7243142" cy="691728"/>
            </a:xfrm>
            <a:prstGeom prst="rect">
              <a:avLst/>
            </a:prstGeom>
            <a:noFill/>
          </p:spPr>
          <p:txBody>
            <a:bodyPr wrap="square" rtlCol="0">
              <a:spAutoFit/>
            </a:bodyPr>
            <a:lstStyle/>
            <a:p>
              <a:pPr algn="just"/>
              <a:r>
                <a:rPr lang="es-MX" sz="800" dirty="0" smtClean="0"/>
                <a:t>* Para la Subasta Automotriz incluye Empresas y Personas Físicas que recibieron un financiamiento para la adquisición de vehículos</a:t>
              </a:r>
              <a:r>
                <a:rPr lang="es-MX" sz="1400" dirty="0" smtClean="0"/>
                <a:t>.</a:t>
              </a:r>
              <a:endParaRPr lang="es-MX" sz="1400" dirty="0"/>
            </a:p>
          </p:txBody>
        </p:sp>
      </p:grpSp>
      <p:sp>
        <p:nvSpPr>
          <p:cNvPr id="7" name="6 CuadroTexto"/>
          <p:cNvSpPr txBox="1"/>
          <p:nvPr/>
        </p:nvSpPr>
        <p:spPr>
          <a:xfrm>
            <a:off x="0" y="548680"/>
            <a:ext cx="4176464" cy="400110"/>
          </a:xfrm>
          <a:prstGeom prst="rect">
            <a:avLst/>
          </a:prstGeom>
          <a:noFill/>
        </p:spPr>
        <p:txBody>
          <a:bodyPr wrap="square" rtlCol="0">
            <a:spAutoFit/>
          </a:bodyPr>
          <a:lstStyle/>
          <a:p>
            <a:r>
              <a:rPr lang="es-MX" sz="2000" b="1" dirty="0">
                <a:solidFill>
                  <a:srgbClr val="000099"/>
                </a:solidFill>
              </a:rPr>
              <a:t>Garantías México Emprende</a:t>
            </a:r>
          </a:p>
        </p:txBody>
      </p:sp>
      <p:sp>
        <p:nvSpPr>
          <p:cNvPr id="8" name="7 Rectángulo"/>
          <p:cNvSpPr/>
          <p:nvPr/>
        </p:nvSpPr>
        <p:spPr>
          <a:xfrm>
            <a:off x="323528" y="1340768"/>
            <a:ext cx="2736304" cy="360040"/>
          </a:xfrm>
          <a:prstGeom prst="rect">
            <a:avLst/>
          </a:prstGeo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r>
              <a:rPr lang="es-MX" b="1" i="1" dirty="0" smtClean="0"/>
              <a:t>Resultados 2010</a:t>
            </a:r>
            <a:endParaRPr lang="es-MX" b="1" i="1" dirty="0"/>
          </a:p>
        </p:txBody>
      </p:sp>
    </p:spTree>
    <p:extLst>
      <p:ext uri="{BB962C8B-B14F-4D97-AF65-F5344CB8AC3E}">
        <p14:creationId xmlns:p14="http://schemas.microsoft.com/office/powerpoint/2010/main" val="28257819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340768"/>
            <a:ext cx="3357586" cy="307777"/>
          </a:xfrm>
          <a:prstGeom prst="rect">
            <a:avLst/>
          </a:prstGeom>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defRPr/>
            </a:pPr>
            <a:r>
              <a:rPr lang="es-MX" sz="1400" b="1" dirty="0" smtClean="0">
                <a:solidFill>
                  <a:schemeClr val="bg1"/>
                </a:solidFill>
                <a:latin typeface="+mn-lt"/>
              </a:rPr>
              <a:t>Resultados por Entidad Federativa</a:t>
            </a:r>
            <a:endParaRPr lang="es-ES" sz="1400" b="1" dirty="0">
              <a:solidFill>
                <a:schemeClr val="bg1"/>
              </a:solidFill>
              <a:latin typeface="+mn-lt"/>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726827154"/>
              </p:ext>
            </p:extLst>
          </p:nvPr>
        </p:nvGraphicFramePr>
        <p:xfrm>
          <a:off x="856606" y="1844825"/>
          <a:ext cx="7285682" cy="4464496"/>
        </p:xfrm>
        <a:graphic>
          <a:graphicData uri="http://schemas.openxmlformats.org/presentationml/2006/ole">
            <mc:AlternateContent xmlns:mc="http://schemas.openxmlformats.org/markup-compatibility/2006">
              <mc:Choice xmlns:v="urn:schemas-microsoft-com:vml" Requires="v">
                <p:oleObj spid="_x0000_s2059" name="Hoja de cálculo" r:id="rId4" imgW="8509000" imgH="5219700" progId="Excel.Sheet.12">
                  <p:embed/>
                </p:oleObj>
              </mc:Choice>
              <mc:Fallback>
                <p:oleObj name="Hoja de cálculo" r:id="rId4" imgW="8509000" imgH="5219700" progId="Excel.Sheet.12">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606" y="1844825"/>
                        <a:ext cx="7285682" cy="44644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CuadroTexto"/>
          <p:cNvSpPr txBox="1"/>
          <p:nvPr/>
        </p:nvSpPr>
        <p:spPr>
          <a:xfrm>
            <a:off x="0" y="548680"/>
            <a:ext cx="4176464" cy="400110"/>
          </a:xfrm>
          <a:prstGeom prst="rect">
            <a:avLst/>
          </a:prstGeom>
          <a:noFill/>
        </p:spPr>
        <p:txBody>
          <a:bodyPr wrap="square" rtlCol="0">
            <a:spAutoFit/>
          </a:bodyPr>
          <a:lstStyle/>
          <a:p>
            <a:r>
              <a:rPr lang="es-MX" sz="2000" b="1" dirty="0">
                <a:solidFill>
                  <a:srgbClr val="000099"/>
                </a:solidFill>
              </a:rPr>
              <a:t>Garantías México Emprende</a:t>
            </a:r>
          </a:p>
        </p:txBody>
      </p:sp>
    </p:spTree>
    <p:extLst>
      <p:ext uri="{BB962C8B-B14F-4D97-AF65-F5344CB8AC3E}">
        <p14:creationId xmlns:p14="http://schemas.microsoft.com/office/powerpoint/2010/main" val="29205878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420" y="1052735"/>
            <a:ext cx="8369012" cy="430887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600"/>
              </a:spcBef>
              <a:buClr>
                <a:srgbClr val="C00000"/>
              </a:buClr>
            </a:pPr>
            <a:endParaRPr lang="es-MX" sz="1400" b="1" dirty="0" smtClean="0">
              <a:solidFill>
                <a:srgbClr val="000099"/>
              </a:solidFill>
              <a:latin typeface="Arial" pitchFamily="34" charset="0"/>
            </a:endParaRPr>
          </a:p>
          <a:p>
            <a:pPr algn="just">
              <a:spcBef>
                <a:spcPts val="600"/>
              </a:spcBef>
              <a:buClr>
                <a:srgbClr val="C00000"/>
              </a:buClr>
            </a:pPr>
            <a:endParaRPr lang="es-MX" sz="1400" b="1" dirty="0" smtClean="0">
              <a:solidFill>
                <a:srgbClr val="000099"/>
              </a:solidFill>
              <a:latin typeface="Arial" pitchFamily="34" charset="0"/>
            </a:endParaRPr>
          </a:p>
          <a:p>
            <a:pPr algn="just">
              <a:spcBef>
                <a:spcPts val="600"/>
              </a:spcBef>
              <a:buClr>
                <a:srgbClr val="C00000"/>
              </a:buClr>
            </a:pPr>
            <a:endParaRPr lang="es-MX" sz="1600" dirty="0" smtClean="0"/>
          </a:p>
          <a:p>
            <a:pPr algn="just">
              <a:spcBef>
                <a:spcPts val="600"/>
              </a:spcBef>
              <a:buClr>
                <a:srgbClr val="C00000"/>
              </a:buClr>
            </a:pPr>
            <a:endParaRPr lang="es-MX" sz="1600" dirty="0" smtClean="0"/>
          </a:p>
          <a:p>
            <a:pPr algn="just">
              <a:spcBef>
                <a:spcPts val="600"/>
              </a:spcBef>
              <a:buClr>
                <a:srgbClr val="C00000"/>
              </a:buClr>
            </a:pPr>
            <a:endParaRPr lang="es-MX" sz="1600" dirty="0" smtClean="0"/>
          </a:p>
          <a:p>
            <a:pPr algn="just">
              <a:spcBef>
                <a:spcPts val="600"/>
              </a:spcBef>
              <a:buClr>
                <a:srgbClr val="C00000"/>
              </a:buClr>
            </a:pPr>
            <a:endParaRPr lang="es-MX" sz="1600" dirty="0" smtClean="0"/>
          </a:p>
          <a:p>
            <a:pPr algn="just">
              <a:spcBef>
                <a:spcPts val="600"/>
              </a:spcBef>
              <a:buClr>
                <a:srgbClr val="C00000"/>
              </a:buClr>
            </a:pPr>
            <a:endParaRPr lang="es-MX" sz="1600" dirty="0" smtClean="0"/>
          </a:p>
          <a:p>
            <a:pPr algn="just">
              <a:spcBef>
                <a:spcPts val="600"/>
              </a:spcBef>
              <a:buClr>
                <a:srgbClr val="C00000"/>
              </a:buClr>
            </a:pPr>
            <a:endParaRPr lang="es-MX" sz="1400" b="1" dirty="0" smtClean="0">
              <a:solidFill>
                <a:srgbClr val="000099"/>
              </a:solidFill>
              <a:latin typeface="Arial" pitchFamily="34" charset="0"/>
            </a:endParaRPr>
          </a:p>
          <a:p>
            <a:pPr algn="just">
              <a:spcBef>
                <a:spcPts val="600"/>
              </a:spcBef>
              <a:buClr>
                <a:srgbClr val="C00000"/>
              </a:buClr>
            </a:pPr>
            <a:endParaRPr lang="es-MX" sz="1400" b="1" dirty="0" smtClean="0">
              <a:solidFill>
                <a:srgbClr val="000099"/>
              </a:solidFill>
              <a:latin typeface="Arial" pitchFamily="34" charset="0"/>
            </a:endParaRPr>
          </a:p>
          <a:p>
            <a:pPr algn="just">
              <a:spcBef>
                <a:spcPts val="600"/>
              </a:spcBef>
              <a:buClr>
                <a:srgbClr val="C00000"/>
              </a:buClr>
            </a:pPr>
            <a:endParaRPr lang="es-MX" sz="1400" b="1" dirty="0" smtClean="0">
              <a:solidFill>
                <a:srgbClr val="000099"/>
              </a:solidFill>
              <a:latin typeface="Arial" pitchFamily="34" charset="0"/>
            </a:endParaRPr>
          </a:p>
          <a:p>
            <a:pPr algn="just">
              <a:spcBef>
                <a:spcPts val="600"/>
              </a:spcBef>
              <a:buClr>
                <a:srgbClr val="C00000"/>
              </a:buClr>
            </a:pPr>
            <a:endParaRPr lang="es-MX" sz="1400" b="1" dirty="0" smtClean="0">
              <a:solidFill>
                <a:srgbClr val="000099"/>
              </a:solidFill>
              <a:latin typeface="Arial" pitchFamily="34" charset="0"/>
            </a:endParaRPr>
          </a:p>
          <a:p>
            <a:pPr algn="just">
              <a:spcBef>
                <a:spcPts val="600"/>
              </a:spcBef>
              <a:buClr>
                <a:srgbClr val="C00000"/>
              </a:buClr>
            </a:pPr>
            <a:r>
              <a:rPr lang="es-MX" sz="1400" b="1" dirty="0" smtClean="0">
                <a:solidFill>
                  <a:srgbClr val="000099"/>
                </a:solidFill>
                <a:latin typeface="Arial" pitchFamily="34" charset="0"/>
              </a:rPr>
              <a:t> </a:t>
            </a:r>
            <a:endParaRPr lang="es-MX" sz="1400" u="sng" dirty="0" smtClean="0">
              <a:solidFill>
                <a:srgbClr val="002060"/>
              </a:solidFill>
              <a:cs typeface="Arial" pitchFamily="34" charset="0"/>
            </a:endParaRPr>
          </a:p>
          <a:p>
            <a:pPr algn="just">
              <a:spcBef>
                <a:spcPts val="600"/>
              </a:spcBef>
              <a:buClr>
                <a:srgbClr val="C00000"/>
              </a:buClr>
            </a:pPr>
            <a:endParaRPr lang="es-MX" sz="1600" u="sng" dirty="0" smtClean="0">
              <a:solidFill>
                <a:srgbClr val="002060"/>
              </a:solidFill>
              <a:cs typeface="Arial" pitchFamily="34" charset="0"/>
            </a:endParaRPr>
          </a:p>
          <a:p>
            <a:endParaRPr lang="es-MX" sz="2000" b="1" dirty="0">
              <a:solidFill>
                <a:schemeClr val="tx1"/>
              </a:solidFill>
              <a:latin typeface="Arial" pitchFamily="34" charset="0"/>
              <a:cs typeface="Arial" pitchFamily="34" charset="0"/>
            </a:endParaRPr>
          </a:p>
        </p:txBody>
      </p:sp>
      <p:sp>
        <p:nvSpPr>
          <p:cNvPr id="4" name="3 Rectángulo"/>
          <p:cNvSpPr/>
          <p:nvPr/>
        </p:nvSpPr>
        <p:spPr>
          <a:xfrm>
            <a:off x="323528" y="1268760"/>
            <a:ext cx="2232248" cy="288032"/>
          </a:xfrm>
          <a:prstGeom prst="rect">
            <a:avLst/>
          </a:prstGeom>
          <a:solidFill>
            <a:schemeClr val="tx1">
              <a:lumMod val="50000"/>
              <a:lumOff val="5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itchFamily="34" charset="0"/>
                <a:cs typeface="Arial" pitchFamily="34" charset="0"/>
              </a:rPr>
              <a:t>Objetivo</a:t>
            </a:r>
            <a:endParaRPr lang="es-MX" sz="1200" b="1" dirty="0">
              <a:latin typeface="Arial" pitchFamily="34" charset="0"/>
              <a:cs typeface="Arial" pitchFamily="34" charset="0"/>
            </a:endParaRPr>
          </a:p>
        </p:txBody>
      </p:sp>
      <p:sp>
        <p:nvSpPr>
          <p:cNvPr id="6" name="5 Rectángulo"/>
          <p:cNvSpPr/>
          <p:nvPr/>
        </p:nvSpPr>
        <p:spPr>
          <a:xfrm>
            <a:off x="323528" y="1772816"/>
            <a:ext cx="8424936" cy="72008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300" b="1" dirty="0" smtClean="0">
                <a:latin typeface="Arial" pitchFamily="34" charset="0"/>
                <a:cs typeface="Arial" pitchFamily="34" charset="0"/>
              </a:rPr>
              <a:t>Que las Micro, Pequeñas y Medianas Empresas y los Emprendedores, tengan acceso a productos y servicios de financiamiento adecuados a sus características y requerimientos, a través de canales especializados.</a:t>
            </a:r>
          </a:p>
        </p:txBody>
      </p:sp>
      <p:graphicFrame>
        <p:nvGraphicFramePr>
          <p:cNvPr id="9" name="8 Tabla"/>
          <p:cNvGraphicFramePr>
            <a:graphicFrameLocks noGrp="1"/>
          </p:cNvGraphicFramePr>
          <p:nvPr/>
        </p:nvGraphicFramePr>
        <p:xfrm>
          <a:off x="323528" y="4797153"/>
          <a:ext cx="8373145" cy="1152129"/>
        </p:xfrm>
        <a:graphic>
          <a:graphicData uri="http://schemas.openxmlformats.org/drawingml/2006/table">
            <a:tbl>
              <a:tblPr firstRow="1" bandRow="1">
                <a:tableStyleId>{5C22544A-7EE6-4342-B048-85BDC9FD1C3A}</a:tableStyleId>
              </a:tblPr>
              <a:tblGrid>
                <a:gridCol w="1909664"/>
                <a:gridCol w="1542422"/>
                <a:gridCol w="1836217"/>
                <a:gridCol w="1615870"/>
                <a:gridCol w="1468972"/>
              </a:tblGrid>
              <a:tr h="384043">
                <a:tc>
                  <a:txBody>
                    <a:bodyPr/>
                    <a:lstStyle/>
                    <a:p>
                      <a:endParaRPr lang="es-MX" sz="1400" b="1" dirty="0"/>
                    </a:p>
                  </a:txBody>
                  <a:tcPr/>
                </a:tc>
                <a:tc>
                  <a:txBody>
                    <a:bodyPr/>
                    <a:lstStyle/>
                    <a:p>
                      <a:pPr algn="ctr"/>
                      <a:r>
                        <a:rPr lang="es-MX" sz="1400" b="1" dirty="0" smtClean="0"/>
                        <a:t>2007</a:t>
                      </a:r>
                      <a:endParaRPr lang="es-MX" sz="1400" b="1" dirty="0"/>
                    </a:p>
                  </a:txBody>
                  <a:tcPr/>
                </a:tc>
                <a:tc>
                  <a:txBody>
                    <a:bodyPr/>
                    <a:lstStyle/>
                    <a:p>
                      <a:pPr algn="ctr"/>
                      <a:r>
                        <a:rPr lang="es-MX" sz="1400" b="1" dirty="0" smtClean="0"/>
                        <a:t>2008</a:t>
                      </a:r>
                      <a:endParaRPr lang="es-MX" sz="1400" b="1" dirty="0"/>
                    </a:p>
                  </a:txBody>
                  <a:tcPr/>
                </a:tc>
                <a:tc>
                  <a:txBody>
                    <a:bodyPr/>
                    <a:lstStyle/>
                    <a:p>
                      <a:pPr algn="ctr"/>
                      <a:r>
                        <a:rPr lang="es-MX" sz="1400" b="1" dirty="0" smtClean="0"/>
                        <a:t>2009</a:t>
                      </a:r>
                      <a:endParaRPr lang="es-MX" sz="1400" b="1" dirty="0"/>
                    </a:p>
                  </a:txBody>
                  <a:tcPr/>
                </a:tc>
                <a:tc>
                  <a:txBody>
                    <a:bodyPr/>
                    <a:lstStyle/>
                    <a:p>
                      <a:pPr algn="ctr"/>
                      <a:r>
                        <a:rPr lang="es-MX" sz="1400" b="1" dirty="0" smtClean="0"/>
                        <a:t>2010</a:t>
                      </a:r>
                      <a:endParaRPr lang="es-MX" sz="1400" b="1" dirty="0"/>
                    </a:p>
                  </a:txBody>
                  <a:tcPr/>
                </a:tc>
              </a:tr>
              <a:tr h="384043">
                <a:tc>
                  <a:txBody>
                    <a:bodyPr/>
                    <a:lstStyle/>
                    <a:p>
                      <a:r>
                        <a:rPr lang="es-MX" sz="1400" b="1" dirty="0" smtClean="0"/>
                        <a:t>Aportación SE (MDP)</a:t>
                      </a:r>
                      <a:endParaRPr lang="es-MX" sz="1400" b="1" dirty="0"/>
                    </a:p>
                  </a:txBody>
                  <a:tcPr>
                    <a:solidFill>
                      <a:schemeClr val="bg2">
                        <a:lumMod val="75000"/>
                      </a:schemeClr>
                    </a:solidFill>
                  </a:tcPr>
                </a:tc>
                <a:tc>
                  <a:txBody>
                    <a:bodyPr/>
                    <a:lstStyle/>
                    <a:p>
                      <a:pPr algn="ctr"/>
                      <a:r>
                        <a:rPr lang="es-MX" sz="1400" b="1" dirty="0" smtClean="0"/>
                        <a:t>2.7</a:t>
                      </a:r>
                      <a:endParaRPr lang="es-MX" sz="1400" b="1" dirty="0"/>
                    </a:p>
                  </a:txBody>
                  <a:tcPr>
                    <a:solidFill>
                      <a:schemeClr val="bg2">
                        <a:lumMod val="75000"/>
                      </a:schemeClr>
                    </a:solidFill>
                  </a:tcPr>
                </a:tc>
                <a:tc>
                  <a:txBody>
                    <a:bodyPr/>
                    <a:lstStyle/>
                    <a:p>
                      <a:pPr algn="ctr"/>
                      <a:r>
                        <a:rPr lang="es-MX" sz="1400" b="1" dirty="0" smtClean="0"/>
                        <a:t>8.0</a:t>
                      </a:r>
                      <a:endParaRPr lang="es-MX" sz="1400" b="1" dirty="0"/>
                    </a:p>
                  </a:txBody>
                  <a:tcPr>
                    <a:solidFill>
                      <a:schemeClr val="bg2">
                        <a:lumMod val="75000"/>
                      </a:schemeClr>
                    </a:solidFill>
                  </a:tcPr>
                </a:tc>
                <a:tc>
                  <a:txBody>
                    <a:bodyPr/>
                    <a:lstStyle/>
                    <a:p>
                      <a:pPr algn="ctr"/>
                      <a:r>
                        <a:rPr lang="es-MX" sz="1400" b="1" dirty="0" smtClean="0"/>
                        <a:t>18.8</a:t>
                      </a:r>
                      <a:endParaRPr lang="es-MX" sz="1400" b="1" dirty="0"/>
                    </a:p>
                  </a:txBody>
                  <a:tcPr>
                    <a:solidFill>
                      <a:schemeClr val="bg2">
                        <a:lumMod val="75000"/>
                      </a:schemeClr>
                    </a:solidFill>
                  </a:tcPr>
                </a:tc>
                <a:tc>
                  <a:txBody>
                    <a:bodyPr/>
                    <a:lstStyle/>
                    <a:p>
                      <a:pPr algn="ctr"/>
                      <a:r>
                        <a:rPr lang="es-MX" sz="1400" b="1" dirty="0" smtClean="0"/>
                        <a:t>7.3</a:t>
                      </a:r>
                      <a:endParaRPr lang="es-MX" sz="1400" b="1" dirty="0"/>
                    </a:p>
                  </a:txBody>
                  <a:tcPr>
                    <a:solidFill>
                      <a:schemeClr val="bg2">
                        <a:lumMod val="75000"/>
                      </a:schemeClr>
                    </a:solidFill>
                  </a:tcPr>
                </a:tc>
              </a:tr>
              <a:tr h="384043">
                <a:tc>
                  <a:txBody>
                    <a:bodyPr/>
                    <a:lstStyle/>
                    <a:p>
                      <a:r>
                        <a:rPr lang="es-MX" sz="1400" b="1" dirty="0" smtClean="0"/>
                        <a:t>IFES fortalecidos</a:t>
                      </a:r>
                      <a:endParaRPr lang="es-MX" sz="1400" b="1" dirty="0"/>
                    </a:p>
                  </a:txBody>
                  <a:tcPr>
                    <a:solidFill>
                      <a:schemeClr val="bg2"/>
                    </a:solidFill>
                  </a:tcPr>
                </a:tc>
                <a:tc>
                  <a:txBody>
                    <a:bodyPr/>
                    <a:lstStyle/>
                    <a:p>
                      <a:pPr algn="ctr"/>
                      <a:r>
                        <a:rPr lang="es-MX" sz="1400" b="1" dirty="0" smtClean="0"/>
                        <a:t>100</a:t>
                      </a:r>
                      <a:endParaRPr lang="es-MX" sz="1400" b="1" dirty="0"/>
                    </a:p>
                  </a:txBody>
                  <a:tcPr>
                    <a:solidFill>
                      <a:schemeClr val="bg2"/>
                    </a:solidFill>
                  </a:tcPr>
                </a:tc>
                <a:tc>
                  <a:txBody>
                    <a:bodyPr/>
                    <a:lstStyle/>
                    <a:p>
                      <a:pPr algn="ctr"/>
                      <a:r>
                        <a:rPr lang="es-MX" sz="1400" b="1" dirty="0" smtClean="0"/>
                        <a:t>144</a:t>
                      </a:r>
                      <a:endParaRPr lang="es-MX" sz="1400" b="1" dirty="0"/>
                    </a:p>
                  </a:txBody>
                  <a:tcPr>
                    <a:solidFill>
                      <a:schemeClr val="bg2"/>
                    </a:solidFill>
                  </a:tcPr>
                </a:tc>
                <a:tc>
                  <a:txBody>
                    <a:bodyPr/>
                    <a:lstStyle/>
                    <a:p>
                      <a:pPr algn="ctr"/>
                      <a:r>
                        <a:rPr lang="es-MX" sz="1400" b="1" dirty="0" smtClean="0"/>
                        <a:t>142</a:t>
                      </a:r>
                      <a:endParaRPr lang="es-MX" sz="1400" b="1" dirty="0"/>
                    </a:p>
                  </a:txBody>
                  <a:tcPr>
                    <a:solidFill>
                      <a:schemeClr val="bg2"/>
                    </a:solidFill>
                  </a:tcPr>
                </a:tc>
                <a:tc>
                  <a:txBody>
                    <a:bodyPr/>
                    <a:lstStyle/>
                    <a:p>
                      <a:pPr algn="ctr"/>
                      <a:r>
                        <a:rPr lang="es-MX" sz="1400" b="1" dirty="0" smtClean="0"/>
                        <a:t>143</a:t>
                      </a:r>
                      <a:endParaRPr lang="es-MX" sz="1400" b="1" dirty="0"/>
                    </a:p>
                  </a:txBody>
                  <a:tcPr>
                    <a:solidFill>
                      <a:schemeClr val="bg2"/>
                    </a:solidFill>
                  </a:tcPr>
                </a:tc>
              </a:tr>
            </a:tbl>
          </a:graphicData>
        </a:graphic>
      </p:graphicFrame>
      <p:sp>
        <p:nvSpPr>
          <p:cNvPr id="10" name="9 Rectángulo"/>
          <p:cNvSpPr/>
          <p:nvPr/>
        </p:nvSpPr>
        <p:spPr>
          <a:xfrm>
            <a:off x="323528" y="3068960"/>
            <a:ext cx="8424936" cy="1008112"/>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300" b="1" dirty="0" smtClean="0">
                <a:solidFill>
                  <a:schemeClr val="bg1"/>
                </a:solidFill>
                <a:latin typeface="Arial" pitchFamily="34" charset="0"/>
                <a:cs typeface="Arial" pitchFamily="34" charset="0"/>
              </a:rPr>
              <a:t>Por su capacidad de respuesta, atención personalizada y orientación a proyectos, los Intermediarios Financieros Especializados (IFES) son un canal de financiamiento idóneo para las MIPYMES y los emprendedores, particularmente en aquellos sectores, actividades o etapas de desarrollo empresarial que no son atendidos por la banca comercial.</a:t>
            </a:r>
          </a:p>
          <a:p>
            <a:pPr algn="just"/>
            <a:endParaRPr lang="es-MX" sz="1300" b="1" dirty="0" smtClean="0">
              <a:latin typeface="Arial" pitchFamily="34" charset="0"/>
              <a:cs typeface="Arial" pitchFamily="34" charset="0"/>
            </a:endParaRPr>
          </a:p>
        </p:txBody>
      </p:sp>
      <p:sp>
        <p:nvSpPr>
          <p:cNvPr id="12" name="11 Rectángulo"/>
          <p:cNvSpPr/>
          <p:nvPr/>
        </p:nvSpPr>
        <p:spPr>
          <a:xfrm>
            <a:off x="323528" y="2636912"/>
            <a:ext cx="2304256" cy="288032"/>
          </a:xfrm>
          <a:prstGeom prst="rect">
            <a:avLst/>
          </a:prstGeom>
          <a:solidFill>
            <a:schemeClr val="tx1">
              <a:lumMod val="50000"/>
              <a:lumOff val="5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itchFamily="34" charset="0"/>
                <a:cs typeface="Arial" pitchFamily="34" charset="0"/>
              </a:rPr>
              <a:t>Contexto</a:t>
            </a:r>
            <a:endParaRPr lang="es-MX" sz="1200" b="1" dirty="0">
              <a:latin typeface="Arial" pitchFamily="34" charset="0"/>
              <a:cs typeface="Arial" pitchFamily="34" charset="0"/>
            </a:endParaRPr>
          </a:p>
        </p:txBody>
      </p:sp>
      <p:sp>
        <p:nvSpPr>
          <p:cNvPr id="13" name="12 Rectángulo"/>
          <p:cNvSpPr/>
          <p:nvPr/>
        </p:nvSpPr>
        <p:spPr>
          <a:xfrm>
            <a:off x="323528" y="4293096"/>
            <a:ext cx="2304256" cy="288032"/>
          </a:xfrm>
          <a:prstGeom prst="rect">
            <a:avLst/>
          </a:prstGeom>
          <a:solidFill>
            <a:schemeClr val="tx1">
              <a:lumMod val="50000"/>
              <a:lumOff val="50000"/>
            </a:schemeClr>
          </a:solidFill>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smtClean="0">
                <a:latin typeface="Arial" pitchFamily="34" charset="0"/>
                <a:cs typeface="Arial" pitchFamily="34" charset="0"/>
              </a:rPr>
              <a:t>Logros y resultados</a:t>
            </a:r>
            <a:endParaRPr lang="es-MX" sz="1200" b="1" dirty="0">
              <a:latin typeface="Arial" pitchFamily="34" charset="0"/>
              <a:cs typeface="Arial" pitchFamily="34" charset="0"/>
            </a:endParaRPr>
          </a:p>
        </p:txBody>
      </p:sp>
      <p:sp>
        <p:nvSpPr>
          <p:cNvPr id="14" name="13 Rectángulo"/>
          <p:cNvSpPr/>
          <p:nvPr/>
        </p:nvSpPr>
        <p:spPr>
          <a:xfrm>
            <a:off x="0" y="620688"/>
            <a:ext cx="7740352" cy="307777"/>
          </a:xfrm>
          <a:prstGeom prst="rect">
            <a:avLst/>
          </a:prstGeom>
        </p:spPr>
        <p:txBody>
          <a:bodyPr wrap="square">
            <a:spAutoFit/>
          </a:bodyPr>
          <a:lstStyle/>
          <a:p>
            <a:pPr algn="just">
              <a:spcBef>
                <a:spcPts val="600"/>
              </a:spcBef>
              <a:buClr>
                <a:srgbClr val="C00000"/>
              </a:buClr>
            </a:pPr>
            <a:r>
              <a:rPr lang="es-MX" sz="1400" b="1" dirty="0" smtClean="0">
                <a:solidFill>
                  <a:srgbClr val="000099"/>
                </a:solidFill>
              </a:rPr>
              <a:t>PROGRAMA DE DESARROLLO DE INTERMEDIARIOS FINANCIEROS ESPECIALIZADOS</a:t>
            </a:r>
          </a:p>
        </p:txBody>
      </p:sp>
    </p:spTree>
    <p:extLst>
      <p:ext uri="{BB962C8B-B14F-4D97-AF65-F5344CB8AC3E}">
        <p14:creationId xmlns:p14="http://schemas.microsoft.com/office/powerpoint/2010/main" val="38295785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46900" y="2173506"/>
            <a:ext cx="7143800" cy="2862322"/>
          </a:xfrm>
          <a:prstGeom prst="rect">
            <a:avLst/>
          </a:prstGeom>
          <a:noFill/>
          <a:ln w="9525">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180975" lvl="0" indent="-180975" algn="just">
              <a:buFont typeface="Arial" pitchFamily="34" charset="0"/>
              <a:buChar char="•"/>
              <a:tabLst>
                <a:tab pos="180975" algn="l"/>
              </a:tabLst>
            </a:pPr>
            <a:r>
              <a:rPr lang="es-MX" sz="1200" dirty="0">
                <a:latin typeface="+mn-lt"/>
                <a:ea typeface="Times New Roman" pitchFamily="18" charset="0"/>
                <a:cs typeface="Arial" pitchFamily="34" charset="0"/>
              </a:rPr>
              <a:t>Impulsar la reactivación económica de las micro, pequeñas y medianas empresas afectadas por contingencias derivadas de fenómenos </a:t>
            </a:r>
            <a:r>
              <a:rPr lang="es-MX" sz="1200" dirty="0" smtClean="0">
                <a:latin typeface="+mn-lt"/>
                <a:ea typeface="Times New Roman" pitchFamily="18" charset="0"/>
                <a:cs typeface="Arial" pitchFamily="34" charset="0"/>
              </a:rPr>
              <a:t>naturales que </a:t>
            </a:r>
            <a:r>
              <a:rPr lang="es-MX" sz="1200" dirty="0">
                <a:latin typeface="+mn-lt"/>
                <a:ea typeface="Times New Roman" pitchFamily="18" charset="0"/>
                <a:cs typeface="Arial" pitchFamily="34" charset="0"/>
              </a:rPr>
              <a:t>hayan interrumpido </a:t>
            </a:r>
            <a:r>
              <a:rPr lang="es-MX" sz="1200" dirty="0" smtClean="0">
                <a:latin typeface="+mn-lt"/>
                <a:ea typeface="Times New Roman" pitchFamily="18" charset="0"/>
                <a:cs typeface="Arial" pitchFamily="34" charset="0"/>
              </a:rPr>
              <a:t>su actividad </a:t>
            </a:r>
            <a:r>
              <a:rPr lang="es-MX" sz="1200" dirty="0">
                <a:latin typeface="+mn-lt"/>
                <a:ea typeface="Times New Roman" pitchFamily="18" charset="0"/>
                <a:cs typeface="Arial" pitchFamily="34" charset="0"/>
              </a:rPr>
              <a:t>económica, a través del otorgamiento de crédito en condiciones preferenciales y esquemas crediticios no </a:t>
            </a:r>
            <a:r>
              <a:rPr lang="es-MX" sz="1200" dirty="0" smtClean="0">
                <a:latin typeface="+mn-lt"/>
                <a:ea typeface="Times New Roman" pitchFamily="18" charset="0"/>
                <a:cs typeface="Arial" pitchFamily="34" charset="0"/>
              </a:rPr>
              <a:t>tradicionales.</a:t>
            </a:r>
          </a:p>
          <a:p>
            <a:pPr lvl="1" algn="just">
              <a:tabLst>
                <a:tab pos="180975" algn="l"/>
              </a:tabLst>
            </a:pPr>
            <a:endParaRPr lang="es-MX" sz="1200" dirty="0" smtClean="0">
              <a:latin typeface="+mn-lt"/>
              <a:cs typeface="Arial" pitchFamily="34" charset="0"/>
            </a:endParaRPr>
          </a:p>
          <a:p>
            <a:pPr lvl="1" algn="just">
              <a:tabLst>
                <a:tab pos="180975" algn="l"/>
              </a:tabLst>
            </a:pPr>
            <a:r>
              <a:rPr lang="es-MX" sz="1200" b="1" dirty="0" smtClean="0">
                <a:latin typeface="+mn-lt"/>
                <a:cs typeface="Arial" pitchFamily="34" charset="0"/>
              </a:rPr>
              <a:t>Tipos de Apoyo</a:t>
            </a:r>
          </a:p>
          <a:p>
            <a:pPr lvl="1" algn="just">
              <a:tabLst>
                <a:tab pos="180975" algn="l"/>
              </a:tabLst>
            </a:pPr>
            <a:endParaRPr lang="es-MX" sz="1200" dirty="0" smtClean="0">
              <a:latin typeface="+mn-lt"/>
              <a:cs typeface="Arial" pitchFamily="34" charset="0"/>
            </a:endParaRPr>
          </a:p>
          <a:p>
            <a:pPr lvl="1" algn="just">
              <a:tabLst>
                <a:tab pos="180975" algn="l"/>
              </a:tabLst>
            </a:pPr>
            <a:r>
              <a:rPr lang="es-MX" sz="1200" dirty="0">
                <a:latin typeface="+mn-lt"/>
                <a:cs typeface="Arial" pitchFamily="34" charset="0"/>
              </a:rPr>
              <a:t>	</a:t>
            </a:r>
            <a:r>
              <a:rPr lang="es-MX" sz="1200" b="1" i="1" dirty="0" smtClean="0">
                <a:latin typeface="+mn-lt"/>
                <a:cs typeface="Arial" pitchFamily="34" charset="0"/>
              </a:rPr>
              <a:t>Directo</a:t>
            </a:r>
            <a:r>
              <a:rPr lang="es-MX" sz="1200" dirty="0" smtClean="0">
                <a:latin typeface="+mn-lt"/>
                <a:cs typeface="Arial" pitchFamily="34" charset="0"/>
              </a:rPr>
              <a:t>:</a:t>
            </a:r>
            <a:r>
              <a:rPr lang="es-MX" sz="1200" b="1" dirty="0" smtClean="0">
                <a:latin typeface="+mn-lt"/>
                <a:cs typeface="Arial" pitchFamily="34" charset="0"/>
              </a:rPr>
              <a:t> </a:t>
            </a:r>
            <a:r>
              <a:rPr lang="es-MX" sz="1200" dirty="0" smtClean="0">
                <a:latin typeface="+mn-lt"/>
                <a:cs typeface="Arial" pitchFamily="34" charset="0"/>
              </a:rPr>
              <a:t>Apoyos canalizados hasta por un monto de hasta 25 mil pesos  por empresa.</a:t>
            </a:r>
          </a:p>
          <a:p>
            <a:pPr lvl="1" algn="just">
              <a:tabLst>
                <a:tab pos="180975" algn="l"/>
              </a:tabLst>
            </a:pPr>
            <a:r>
              <a:rPr lang="es-MX" sz="1200" dirty="0">
                <a:latin typeface="+mn-lt"/>
                <a:cs typeface="Arial" pitchFamily="34" charset="0"/>
              </a:rPr>
              <a:t>	</a:t>
            </a:r>
            <a:endParaRPr lang="es-MX" sz="1200" dirty="0" smtClean="0">
              <a:latin typeface="+mn-lt"/>
              <a:cs typeface="Arial" pitchFamily="34" charset="0"/>
            </a:endParaRPr>
          </a:p>
          <a:p>
            <a:pPr lvl="1" algn="just">
              <a:tabLst>
                <a:tab pos="180975" algn="l"/>
              </a:tabLst>
            </a:pPr>
            <a:r>
              <a:rPr lang="es-MX" sz="1200" dirty="0">
                <a:latin typeface="+mn-lt"/>
                <a:cs typeface="Arial" pitchFamily="34" charset="0"/>
              </a:rPr>
              <a:t>	</a:t>
            </a:r>
            <a:r>
              <a:rPr lang="es-MX" sz="1200" b="1" i="1" dirty="0" smtClean="0">
                <a:latin typeface="+mn-lt"/>
                <a:cs typeface="Arial" pitchFamily="34" charset="0"/>
              </a:rPr>
              <a:t>Aportación al Patrimonio de Entidades de Fomento Estatales:</a:t>
            </a:r>
            <a:r>
              <a:rPr lang="es-MX" sz="1200" dirty="0" smtClean="0">
                <a:latin typeface="+mn-lt"/>
                <a:cs typeface="Arial" pitchFamily="34" charset="0"/>
              </a:rPr>
              <a:t>  Apoyo  Canalizado como 	aportaciones de las  Entidades de Fomento  para que su vez, se otorguen apoyos a las MIPYMES 	siniestradas al amparo de sus productos y programas.</a:t>
            </a:r>
          </a:p>
          <a:p>
            <a:pPr lvl="1" algn="just">
              <a:tabLst>
                <a:tab pos="180975" algn="l"/>
              </a:tabLst>
            </a:pPr>
            <a:r>
              <a:rPr lang="es-MX" sz="1200" dirty="0">
                <a:latin typeface="+mn-lt"/>
                <a:cs typeface="Arial" pitchFamily="34" charset="0"/>
              </a:rPr>
              <a:t>	</a:t>
            </a:r>
            <a:endParaRPr lang="es-MX" sz="1200" dirty="0" smtClean="0">
              <a:latin typeface="+mn-lt"/>
              <a:cs typeface="Arial" pitchFamily="34" charset="0"/>
            </a:endParaRPr>
          </a:p>
          <a:p>
            <a:pPr lvl="1" algn="just">
              <a:tabLst>
                <a:tab pos="180975" algn="l"/>
              </a:tabLst>
            </a:pPr>
            <a:r>
              <a:rPr lang="es-MX" sz="1200" dirty="0">
                <a:latin typeface="+mn-lt"/>
                <a:cs typeface="Arial" pitchFamily="34" charset="0"/>
              </a:rPr>
              <a:t>	</a:t>
            </a:r>
            <a:r>
              <a:rPr lang="es-MX" sz="1200" b="1" i="1" dirty="0" smtClean="0">
                <a:latin typeface="+mn-lt"/>
                <a:cs typeface="Arial" pitchFamily="34" charset="0"/>
              </a:rPr>
              <a:t>Fondos de Garantías</a:t>
            </a:r>
            <a:r>
              <a:rPr lang="es-MX" sz="1200" dirty="0">
                <a:latin typeface="+mn-lt"/>
                <a:cs typeface="Arial" pitchFamily="34" charset="0"/>
              </a:rPr>
              <a:t>: </a:t>
            </a:r>
            <a:r>
              <a:rPr lang="es-MX" sz="1200" dirty="0" smtClean="0">
                <a:latin typeface="+mn-lt"/>
                <a:cs typeface="Arial" pitchFamily="34" charset="0"/>
              </a:rPr>
              <a:t>Permite </a:t>
            </a:r>
            <a:r>
              <a:rPr lang="es-MX" sz="1200" dirty="0">
                <a:latin typeface="+mn-lt"/>
                <a:cs typeface="Arial" pitchFamily="34" charset="0"/>
              </a:rPr>
              <a:t>facilitar el acceso para obtener líneas de crédito en condiciones </a:t>
            </a:r>
            <a:r>
              <a:rPr lang="es-MX" sz="1200" dirty="0" smtClean="0">
                <a:latin typeface="+mn-lt"/>
                <a:cs typeface="Arial" pitchFamily="34" charset="0"/>
              </a:rPr>
              <a:t>	preferenciales </a:t>
            </a:r>
            <a:r>
              <a:rPr lang="es-MX" sz="1200" dirty="0">
                <a:latin typeface="+mn-lt"/>
                <a:cs typeface="Arial" pitchFamily="34" charset="0"/>
              </a:rPr>
              <a:t>a través de los intermediarios financieros bancarios o </a:t>
            </a:r>
            <a:r>
              <a:rPr lang="es-MX" sz="1200" dirty="0" smtClean="0">
                <a:latin typeface="+mn-lt"/>
                <a:cs typeface="Arial" pitchFamily="34" charset="0"/>
              </a:rPr>
              <a:t>especializados.	 </a:t>
            </a:r>
            <a:endParaRPr kumimoji="0" lang="es-MX" sz="1200" b="0" i="0" u="none" strike="noStrike" cap="none" normalizeH="0" baseline="0" dirty="0">
              <a:ln>
                <a:noFill/>
              </a:ln>
              <a:solidFill>
                <a:schemeClr val="tx1"/>
              </a:solidFill>
              <a:effectLst/>
              <a:latin typeface="+mn-lt"/>
              <a:cs typeface="Arial" pitchFamily="34" charset="0"/>
            </a:endParaRPr>
          </a:p>
          <a:p>
            <a:pPr marL="638175" lvl="1" indent="-180975" algn="just">
              <a:buFont typeface="Arial" pitchFamily="34" charset="0"/>
              <a:buChar char="•"/>
              <a:tabLst>
                <a:tab pos="180975" algn="l"/>
              </a:tabLst>
            </a:pPr>
            <a:endParaRPr lang="es-MX" sz="1200" dirty="0" smtClean="0">
              <a:latin typeface="+mn-lt"/>
              <a:cs typeface="Arial" pitchFamily="34" charset="0"/>
            </a:endParaRPr>
          </a:p>
        </p:txBody>
      </p:sp>
      <p:sp>
        <p:nvSpPr>
          <p:cNvPr id="8" name="7 Rectángulo"/>
          <p:cNvSpPr/>
          <p:nvPr/>
        </p:nvSpPr>
        <p:spPr>
          <a:xfrm>
            <a:off x="628945" y="1397649"/>
            <a:ext cx="1260425" cy="307777"/>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defRPr/>
            </a:pPr>
            <a:r>
              <a:rPr lang="es-ES" sz="1400" b="1" dirty="0" smtClean="0">
                <a:solidFill>
                  <a:srgbClr val="002060"/>
                </a:solidFill>
                <a:cs typeface="Arial" pitchFamily="34" charset="0"/>
              </a:rPr>
              <a:t> </a:t>
            </a:r>
            <a:r>
              <a:rPr lang="es-MX" sz="1400" b="1" dirty="0" smtClean="0">
                <a:solidFill>
                  <a:srgbClr val="002060"/>
                </a:solidFill>
                <a:cs typeface="Arial" pitchFamily="34" charset="0"/>
              </a:rPr>
              <a:t>Objetivo</a:t>
            </a:r>
            <a:endParaRPr lang="es-ES" sz="1400" b="1" dirty="0">
              <a:solidFill>
                <a:srgbClr val="002060"/>
              </a:solidFill>
              <a:cs typeface="Arial" pitchFamily="34" charset="0"/>
            </a:endParaRPr>
          </a:p>
        </p:txBody>
      </p:sp>
      <p:sp>
        <p:nvSpPr>
          <p:cNvPr id="10" name="9 CuadroTexto"/>
          <p:cNvSpPr txBox="1"/>
          <p:nvPr/>
        </p:nvSpPr>
        <p:spPr>
          <a:xfrm>
            <a:off x="0" y="548680"/>
            <a:ext cx="5652120" cy="400110"/>
          </a:xfrm>
          <a:prstGeom prst="rect">
            <a:avLst/>
          </a:prstGeom>
          <a:noFill/>
        </p:spPr>
        <p:txBody>
          <a:bodyPr wrap="square" rtlCol="0">
            <a:spAutoFit/>
          </a:bodyPr>
          <a:lstStyle/>
          <a:p>
            <a:r>
              <a:rPr lang="es-MX" sz="2000" b="1" dirty="0">
                <a:solidFill>
                  <a:srgbClr val="000099"/>
                </a:solidFill>
              </a:rPr>
              <a:t>Financiamiento a la Reactivación Económica</a:t>
            </a:r>
          </a:p>
        </p:txBody>
      </p:sp>
    </p:spTree>
    <p:extLst>
      <p:ext uri="{BB962C8B-B14F-4D97-AF65-F5344CB8AC3E}">
        <p14:creationId xmlns:p14="http://schemas.microsoft.com/office/powerpoint/2010/main" val="42780365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71438" y="109538"/>
            <a:ext cx="9036050" cy="461665"/>
          </a:xfrm>
          <a:prstGeom prst="rect">
            <a:avLst/>
          </a:prstGeom>
          <a:noFill/>
          <a:ln w="9525">
            <a:noFill/>
            <a:miter lim="800000"/>
            <a:headEnd/>
            <a:tailEnd/>
          </a:ln>
        </p:spPr>
        <p:txBody>
          <a:bodyPr>
            <a:spAutoFit/>
          </a:bodyPr>
          <a:lstStyle/>
          <a:p>
            <a:r>
              <a:rPr lang="es-MX" sz="2400" b="1" dirty="0" smtClean="0">
                <a:solidFill>
                  <a:srgbClr val="000099"/>
                </a:solidFill>
              </a:rPr>
              <a:t>Importancia </a:t>
            </a:r>
            <a:r>
              <a:rPr lang="es-MX" sz="2400" b="1" dirty="0">
                <a:solidFill>
                  <a:srgbClr val="000099"/>
                </a:solidFill>
              </a:rPr>
              <a:t>de las MIPYMES en México</a:t>
            </a:r>
          </a:p>
        </p:txBody>
      </p:sp>
      <p:sp>
        <p:nvSpPr>
          <p:cNvPr id="16395" name="14 Marcador de número de diapositiva"/>
          <p:cNvSpPr>
            <a:spLocks noGrp="1"/>
          </p:cNvSpPr>
          <p:nvPr>
            <p:ph type="sldNum" sz="quarter" idx="4294967295"/>
          </p:nvPr>
        </p:nvSpPr>
        <p:spPr bwMode="auto">
          <a:xfrm>
            <a:off x="7010400" y="6356350"/>
            <a:ext cx="2133600" cy="365125"/>
          </a:xfrm>
          <a:noFill/>
          <a:ln>
            <a:miter lim="800000"/>
            <a:headEnd/>
            <a:tailEnd/>
          </a:ln>
        </p:spPr>
        <p:txBody>
          <a:bodyPr wrap="square" numCol="1" anchorCtr="0" compatLnSpc="1">
            <a:prstTxWarp prst="textNoShape">
              <a:avLst/>
            </a:prstTxWarp>
          </a:bodyPr>
          <a:lstStyle/>
          <a:p>
            <a:pPr fontAlgn="base">
              <a:spcBef>
                <a:spcPct val="0"/>
              </a:spcBef>
              <a:spcAft>
                <a:spcPct val="0"/>
              </a:spcAft>
            </a:pPr>
            <a:fld id="{509120F1-C056-485D-AEFE-EBCADE4C43FC}" type="slidenum">
              <a:rPr lang="es-MX" smtClean="0">
                <a:solidFill>
                  <a:srgbClr val="898989"/>
                </a:solidFill>
                <a:latin typeface="Arial" charset="0"/>
              </a:rPr>
              <a:pPr fontAlgn="base">
                <a:spcBef>
                  <a:spcPct val="0"/>
                </a:spcBef>
                <a:spcAft>
                  <a:spcPct val="0"/>
                </a:spcAft>
              </a:pPr>
              <a:t>2</a:t>
            </a:fld>
            <a:endParaRPr lang="es-MX" smtClean="0">
              <a:solidFill>
                <a:srgbClr val="898989"/>
              </a:solidFill>
              <a:latin typeface="Arial" charset="0"/>
            </a:endParaRPr>
          </a:p>
        </p:txBody>
      </p:sp>
      <p:sp>
        <p:nvSpPr>
          <p:cNvPr id="16" name="Title 91"/>
          <p:cNvSpPr txBox="1">
            <a:spLocks/>
          </p:cNvSpPr>
          <p:nvPr/>
        </p:nvSpPr>
        <p:spPr bwMode="auto">
          <a:xfrm>
            <a:off x="179512" y="553264"/>
            <a:ext cx="7643898" cy="5714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MX"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México cuenta con una Estructura Empresarial basada en MIPYMES</a:t>
            </a:r>
            <a:endParaRPr kumimoji="0" lang="en-US"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
        <p:nvSpPr>
          <p:cNvPr id="18" name="Rectangle 57"/>
          <p:cNvSpPr/>
          <p:nvPr/>
        </p:nvSpPr>
        <p:spPr bwMode="auto">
          <a:xfrm>
            <a:off x="3819160" y="3184225"/>
            <a:ext cx="1299881" cy="549808"/>
          </a:xfrm>
          <a:prstGeom prst="rect">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anchor="ctr"/>
          <a:lstStyle/>
          <a:p>
            <a:pPr algn="ctr" rtl="0">
              <a:defRPr/>
            </a:pPr>
            <a:endParaRPr lang="en-US" sz="1600" kern="12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Rectangle 58"/>
          <p:cNvSpPr/>
          <p:nvPr/>
        </p:nvSpPr>
        <p:spPr bwMode="auto">
          <a:xfrm>
            <a:off x="3819160" y="4833648"/>
            <a:ext cx="1299881" cy="488718"/>
          </a:xfrm>
          <a:prstGeom prst="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Rectangle 59"/>
          <p:cNvSpPr/>
          <p:nvPr/>
        </p:nvSpPr>
        <p:spPr bwMode="auto">
          <a:xfrm>
            <a:off x="3819160" y="4283840"/>
            <a:ext cx="1299881" cy="549808"/>
          </a:xfrm>
          <a:prstGeom prst="rect">
            <a:avLst/>
          </a:prstGeom>
          <a:solidFill>
            <a:schemeClr val="tx2">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2" name="Rectangle 60"/>
          <p:cNvSpPr/>
          <p:nvPr/>
        </p:nvSpPr>
        <p:spPr bwMode="auto">
          <a:xfrm>
            <a:off x="3819160" y="3734033"/>
            <a:ext cx="1299881" cy="549808"/>
          </a:xfrm>
          <a:prstGeom prst="rect">
            <a:avLst/>
          </a:prstGeom>
          <a:solidFill>
            <a:schemeClr val="tx2">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TextBox 25"/>
          <p:cNvSpPr txBox="1">
            <a:spLocks noChangeArrowheads="1"/>
          </p:cNvSpPr>
          <p:nvPr/>
        </p:nvSpPr>
        <p:spPr bwMode="auto">
          <a:xfrm>
            <a:off x="3751116" y="3201691"/>
            <a:ext cx="1353083" cy="2092881"/>
          </a:xfrm>
          <a:prstGeom prst="rect">
            <a:avLst/>
          </a:prstGeom>
          <a:noFill/>
          <a:ln w="9525">
            <a:noFill/>
            <a:miter lim="800000"/>
            <a:headEnd/>
            <a:tailEnd/>
          </a:ln>
        </p:spPr>
        <p:txBody>
          <a:bodyPr>
            <a:spAutoFit/>
          </a:bodyPr>
          <a:lstStyle/>
          <a:p>
            <a:pPr algn="ctr" rtl="0"/>
            <a:r>
              <a:rPr lang="es-MX" kern="1200" dirty="0" smtClean="0">
                <a:latin typeface="Arial" pitchFamily="34" charset="0"/>
                <a:cs typeface="Arial" pitchFamily="34" charset="0"/>
              </a:rPr>
              <a:t>95.2%</a:t>
            </a:r>
            <a:endParaRPr lang="es-MX" kern="1200" dirty="0">
              <a:latin typeface="Arial" pitchFamily="34" charset="0"/>
              <a:cs typeface="Arial" pitchFamily="34" charset="0"/>
            </a:endParaRPr>
          </a:p>
          <a:p>
            <a:pPr algn="ctr" rtl="0"/>
            <a:endParaRPr lang="es-MX" sz="2000" kern="1200" dirty="0">
              <a:latin typeface="Arial" pitchFamily="34" charset="0"/>
              <a:cs typeface="Arial" pitchFamily="34" charset="0"/>
            </a:endParaRPr>
          </a:p>
          <a:p>
            <a:pPr algn="ctr" rtl="0"/>
            <a:r>
              <a:rPr lang="es-MX" dirty="0" smtClean="0">
                <a:latin typeface="Arial" pitchFamily="34" charset="0"/>
                <a:cs typeface="Arial" pitchFamily="34" charset="0"/>
              </a:rPr>
              <a:t>4.3</a:t>
            </a:r>
            <a:r>
              <a:rPr lang="es-MX" kern="1200" dirty="0" smtClean="0">
                <a:latin typeface="Arial" pitchFamily="34" charset="0"/>
                <a:cs typeface="Arial" pitchFamily="34" charset="0"/>
              </a:rPr>
              <a:t>%</a:t>
            </a:r>
            <a:endParaRPr lang="es-MX" kern="1200" dirty="0">
              <a:latin typeface="Arial" pitchFamily="34" charset="0"/>
              <a:cs typeface="Arial" pitchFamily="34" charset="0"/>
            </a:endParaRPr>
          </a:p>
          <a:p>
            <a:pPr algn="ctr" rtl="0"/>
            <a:endParaRPr lang="es-MX" kern="1200" dirty="0">
              <a:latin typeface="Arial" pitchFamily="34" charset="0"/>
              <a:cs typeface="Arial" pitchFamily="34" charset="0"/>
            </a:endParaRPr>
          </a:p>
          <a:p>
            <a:pPr algn="ctr" rtl="0"/>
            <a:r>
              <a:rPr lang="es-MX" kern="1200" dirty="0" smtClean="0">
                <a:latin typeface="Arial" pitchFamily="34" charset="0"/>
                <a:cs typeface="Arial" pitchFamily="34" charset="0"/>
              </a:rPr>
              <a:t>0.3%</a:t>
            </a:r>
            <a:endParaRPr lang="es-MX" kern="1200" dirty="0">
              <a:latin typeface="Arial" pitchFamily="34" charset="0"/>
              <a:cs typeface="Arial" pitchFamily="34" charset="0"/>
            </a:endParaRPr>
          </a:p>
          <a:p>
            <a:pPr algn="ctr" rtl="0"/>
            <a:endParaRPr lang="es-MX" sz="2000" kern="1200" dirty="0">
              <a:latin typeface="Arial" pitchFamily="34" charset="0"/>
              <a:cs typeface="Arial" pitchFamily="34" charset="0"/>
            </a:endParaRPr>
          </a:p>
          <a:p>
            <a:pPr algn="ctr" rtl="0"/>
            <a:r>
              <a:rPr lang="es-MX" kern="1200" dirty="0">
                <a:latin typeface="Arial" pitchFamily="34" charset="0"/>
                <a:cs typeface="Arial" pitchFamily="34" charset="0"/>
              </a:rPr>
              <a:t>0.2%</a:t>
            </a:r>
          </a:p>
        </p:txBody>
      </p:sp>
      <p:sp>
        <p:nvSpPr>
          <p:cNvPr id="24" name="Chevron 33"/>
          <p:cNvSpPr/>
          <p:nvPr/>
        </p:nvSpPr>
        <p:spPr bwMode="auto">
          <a:xfrm>
            <a:off x="3714744" y="2405122"/>
            <a:ext cx="1643074" cy="709044"/>
          </a:xfrm>
          <a:prstGeom prst="chevron">
            <a:avLst/>
          </a:prstGeom>
          <a:solidFill>
            <a:schemeClr val="bg1">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s-MX" sz="1300" dirty="0">
                <a:solidFill>
                  <a:schemeClr val="tx1"/>
                </a:solidFill>
                <a:latin typeface="Arial" pitchFamily="34" charset="0"/>
                <a:cs typeface="Arial" pitchFamily="34" charset="0"/>
              </a:rPr>
              <a:t>% del Total de </a:t>
            </a:r>
            <a:r>
              <a:rPr lang="es-MX" sz="1300" dirty="0" smtClean="0">
                <a:solidFill>
                  <a:schemeClr val="tx1"/>
                </a:solidFill>
                <a:latin typeface="Arial" pitchFamily="34" charset="0"/>
                <a:cs typeface="Arial" pitchFamily="34" charset="0"/>
              </a:rPr>
              <a:t>Empresas</a:t>
            </a:r>
            <a:endParaRPr lang="en-US" sz="1300" dirty="0">
              <a:solidFill>
                <a:schemeClr val="tx1"/>
              </a:solidFill>
              <a:latin typeface="Arial" pitchFamily="34" charset="0"/>
              <a:cs typeface="Arial" pitchFamily="34" charset="0"/>
            </a:endParaRPr>
          </a:p>
        </p:txBody>
      </p:sp>
      <p:sp>
        <p:nvSpPr>
          <p:cNvPr id="25" name="Rectangle 62"/>
          <p:cNvSpPr/>
          <p:nvPr/>
        </p:nvSpPr>
        <p:spPr bwMode="auto">
          <a:xfrm>
            <a:off x="5199468" y="3183203"/>
            <a:ext cx="1299892" cy="550071"/>
          </a:xfrm>
          <a:prstGeom prst="rect">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anchor="ctr"/>
          <a:lstStyle/>
          <a:p>
            <a:pPr algn="ctr" rtl="0">
              <a:defRPr/>
            </a:pPr>
            <a:endParaRPr lang="en-US" sz="1600" kern="12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26" name="Rectangle 63"/>
          <p:cNvSpPr/>
          <p:nvPr/>
        </p:nvSpPr>
        <p:spPr bwMode="auto">
          <a:xfrm>
            <a:off x="5199468" y="4833414"/>
            <a:ext cx="1299892" cy="488952"/>
          </a:xfrm>
          <a:prstGeom prst="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ectangle 64"/>
          <p:cNvSpPr/>
          <p:nvPr/>
        </p:nvSpPr>
        <p:spPr bwMode="auto">
          <a:xfrm>
            <a:off x="5199468" y="4283343"/>
            <a:ext cx="1299892" cy="550071"/>
          </a:xfrm>
          <a:prstGeom prst="rect">
            <a:avLst/>
          </a:prstGeom>
          <a:solidFill>
            <a:schemeClr val="tx2">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Rectangle 65"/>
          <p:cNvSpPr/>
          <p:nvPr/>
        </p:nvSpPr>
        <p:spPr bwMode="auto">
          <a:xfrm>
            <a:off x="5199468" y="3733274"/>
            <a:ext cx="1299892" cy="550071"/>
          </a:xfrm>
          <a:prstGeom prst="rect">
            <a:avLst/>
          </a:prstGeom>
          <a:solidFill>
            <a:schemeClr val="tx2">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TextBox 25"/>
          <p:cNvSpPr txBox="1">
            <a:spLocks noChangeArrowheads="1"/>
          </p:cNvSpPr>
          <p:nvPr/>
        </p:nvSpPr>
        <p:spPr bwMode="auto">
          <a:xfrm>
            <a:off x="5131053" y="3200678"/>
            <a:ext cx="1353094" cy="2092881"/>
          </a:xfrm>
          <a:prstGeom prst="rect">
            <a:avLst/>
          </a:prstGeom>
          <a:noFill/>
          <a:ln w="9525">
            <a:noFill/>
            <a:miter lim="800000"/>
            <a:headEnd/>
            <a:tailEnd/>
          </a:ln>
        </p:spPr>
        <p:txBody>
          <a:bodyPr>
            <a:spAutoFit/>
          </a:bodyPr>
          <a:lstStyle/>
          <a:p>
            <a:pPr algn="ctr" rtl="0"/>
            <a:r>
              <a:rPr lang="es-MX" kern="1200" dirty="0" smtClean="0">
                <a:latin typeface="Arial" pitchFamily="34" charset="0"/>
                <a:cs typeface="Arial" pitchFamily="34" charset="0"/>
              </a:rPr>
              <a:t>45.6%</a:t>
            </a:r>
            <a:endParaRPr lang="es-MX" kern="1200" dirty="0">
              <a:latin typeface="Arial" pitchFamily="34" charset="0"/>
              <a:cs typeface="Arial" pitchFamily="34" charset="0"/>
            </a:endParaRPr>
          </a:p>
          <a:p>
            <a:pPr algn="ctr" rtl="0"/>
            <a:endParaRPr lang="es-MX" sz="2000" kern="1200" dirty="0">
              <a:latin typeface="Arial" pitchFamily="34" charset="0"/>
              <a:cs typeface="Arial" pitchFamily="34" charset="0"/>
            </a:endParaRPr>
          </a:p>
          <a:p>
            <a:pPr algn="ctr" rtl="0"/>
            <a:r>
              <a:rPr lang="es-MX" dirty="0" smtClean="0">
                <a:latin typeface="Arial" pitchFamily="34" charset="0"/>
                <a:cs typeface="Arial" pitchFamily="34" charset="0"/>
              </a:rPr>
              <a:t>23.8</a:t>
            </a:r>
            <a:r>
              <a:rPr lang="es-MX" kern="1200" dirty="0" smtClean="0">
                <a:latin typeface="Arial" pitchFamily="34" charset="0"/>
                <a:cs typeface="Arial" pitchFamily="34" charset="0"/>
              </a:rPr>
              <a:t>%</a:t>
            </a:r>
            <a:endParaRPr lang="es-MX" kern="1200" dirty="0">
              <a:latin typeface="Arial" pitchFamily="34" charset="0"/>
              <a:cs typeface="Arial" pitchFamily="34" charset="0"/>
            </a:endParaRPr>
          </a:p>
          <a:p>
            <a:pPr algn="ctr" rtl="0"/>
            <a:endParaRPr lang="es-MX" kern="1200" dirty="0">
              <a:latin typeface="Arial" pitchFamily="34" charset="0"/>
              <a:cs typeface="Arial" pitchFamily="34" charset="0"/>
            </a:endParaRPr>
          </a:p>
          <a:p>
            <a:pPr algn="ctr" rtl="0"/>
            <a:r>
              <a:rPr lang="es-MX" kern="1200" dirty="0" smtClean="0">
                <a:latin typeface="Arial" pitchFamily="34" charset="0"/>
                <a:cs typeface="Arial" pitchFamily="34" charset="0"/>
              </a:rPr>
              <a:t>8.1%</a:t>
            </a:r>
            <a:endParaRPr lang="es-MX" kern="1200" dirty="0">
              <a:latin typeface="Arial" pitchFamily="34" charset="0"/>
              <a:cs typeface="Arial" pitchFamily="34" charset="0"/>
            </a:endParaRPr>
          </a:p>
          <a:p>
            <a:pPr algn="ctr" rtl="0"/>
            <a:endParaRPr lang="es-MX" sz="2000" kern="1200" dirty="0">
              <a:latin typeface="Arial" pitchFamily="34" charset="0"/>
              <a:cs typeface="Arial" pitchFamily="34" charset="0"/>
            </a:endParaRPr>
          </a:p>
          <a:p>
            <a:pPr algn="ctr" rtl="0"/>
            <a:r>
              <a:rPr lang="es-MX" kern="1200" dirty="0" smtClean="0">
                <a:latin typeface="Arial" pitchFamily="34" charset="0"/>
                <a:cs typeface="Arial" pitchFamily="34" charset="0"/>
              </a:rPr>
              <a:t>21.5%</a:t>
            </a:r>
            <a:endParaRPr lang="es-MX" kern="1200" dirty="0">
              <a:latin typeface="Arial" pitchFamily="34" charset="0"/>
              <a:cs typeface="Arial" pitchFamily="34" charset="0"/>
            </a:endParaRPr>
          </a:p>
        </p:txBody>
      </p:sp>
      <p:sp>
        <p:nvSpPr>
          <p:cNvPr id="30" name="Chevron 34"/>
          <p:cNvSpPr/>
          <p:nvPr/>
        </p:nvSpPr>
        <p:spPr bwMode="auto">
          <a:xfrm>
            <a:off x="5072066" y="2405122"/>
            <a:ext cx="1714512" cy="701958"/>
          </a:xfrm>
          <a:prstGeom prst="chevron">
            <a:avLst/>
          </a:prstGeom>
          <a:solidFill>
            <a:schemeClr val="bg1">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s-MX" sz="1300" dirty="0">
                <a:solidFill>
                  <a:schemeClr val="tx1"/>
                </a:solidFill>
                <a:latin typeface="Arial" pitchFamily="34" charset="0"/>
                <a:cs typeface="Arial" pitchFamily="34" charset="0"/>
              </a:rPr>
              <a:t>Aportación al Empleo</a:t>
            </a:r>
            <a:endParaRPr lang="en-US" sz="1300" dirty="0">
              <a:solidFill>
                <a:schemeClr val="tx1"/>
              </a:solidFill>
              <a:latin typeface="Arial" pitchFamily="34" charset="0"/>
              <a:cs typeface="Arial" pitchFamily="34" charset="0"/>
            </a:endParaRPr>
          </a:p>
        </p:txBody>
      </p:sp>
      <p:sp>
        <p:nvSpPr>
          <p:cNvPr id="31" name="Rectangle 66"/>
          <p:cNvSpPr/>
          <p:nvPr/>
        </p:nvSpPr>
        <p:spPr bwMode="auto">
          <a:xfrm>
            <a:off x="6612349" y="3184224"/>
            <a:ext cx="1299315" cy="549808"/>
          </a:xfrm>
          <a:prstGeom prst="rect">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anchor="ctr"/>
          <a:lstStyle/>
          <a:p>
            <a:pPr algn="ctr" rtl="0">
              <a:defRPr/>
            </a:pPr>
            <a:endParaRPr lang="en-US" sz="1600" kern="12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Rectangle 67"/>
          <p:cNvSpPr/>
          <p:nvPr/>
        </p:nvSpPr>
        <p:spPr bwMode="auto">
          <a:xfrm>
            <a:off x="6612349" y="4833647"/>
            <a:ext cx="1299315" cy="488719"/>
          </a:xfrm>
          <a:prstGeom prst="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Rectangle 68"/>
          <p:cNvSpPr/>
          <p:nvPr/>
        </p:nvSpPr>
        <p:spPr bwMode="auto">
          <a:xfrm>
            <a:off x="6612349" y="4283839"/>
            <a:ext cx="1299315" cy="549808"/>
          </a:xfrm>
          <a:prstGeom prst="rect">
            <a:avLst/>
          </a:prstGeom>
          <a:solidFill>
            <a:schemeClr val="tx2">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4" name="Rectangle 69"/>
          <p:cNvSpPr/>
          <p:nvPr/>
        </p:nvSpPr>
        <p:spPr bwMode="auto">
          <a:xfrm>
            <a:off x="6612349" y="3734032"/>
            <a:ext cx="1299315" cy="549808"/>
          </a:xfrm>
          <a:prstGeom prst="rect">
            <a:avLst/>
          </a:prstGeom>
          <a:solidFill>
            <a:schemeClr val="tx2">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lstStyle/>
          <a:p>
            <a:pPr algn="ctr" rtl="0">
              <a:defRPr/>
            </a:pPr>
            <a:endParaRPr lang="en-US" sz="1600" kern="120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35" name="TextBox 25"/>
          <p:cNvSpPr txBox="1">
            <a:spLocks noChangeArrowheads="1"/>
          </p:cNvSpPr>
          <p:nvPr/>
        </p:nvSpPr>
        <p:spPr bwMode="auto">
          <a:xfrm>
            <a:off x="6544334" y="3201690"/>
            <a:ext cx="1352494" cy="2092881"/>
          </a:xfrm>
          <a:prstGeom prst="rect">
            <a:avLst/>
          </a:prstGeom>
          <a:noFill/>
          <a:ln w="9525">
            <a:noFill/>
            <a:miter lim="800000"/>
            <a:headEnd/>
            <a:tailEnd/>
          </a:ln>
        </p:spPr>
        <p:txBody>
          <a:bodyPr>
            <a:spAutoFit/>
          </a:bodyPr>
          <a:lstStyle/>
          <a:p>
            <a:pPr algn="ctr" rtl="0"/>
            <a:r>
              <a:rPr lang="es-MX" kern="1200" dirty="0">
                <a:latin typeface="Arial" pitchFamily="34" charset="0"/>
                <a:cs typeface="Arial" pitchFamily="34" charset="0"/>
              </a:rPr>
              <a:t>15%</a:t>
            </a:r>
          </a:p>
          <a:p>
            <a:pPr algn="ctr" rtl="0"/>
            <a:endParaRPr lang="es-MX" sz="2000" kern="1200" dirty="0">
              <a:latin typeface="Arial" pitchFamily="34" charset="0"/>
              <a:cs typeface="Arial" pitchFamily="34" charset="0"/>
            </a:endParaRPr>
          </a:p>
          <a:p>
            <a:pPr algn="ctr" rtl="0"/>
            <a:r>
              <a:rPr lang="es-MX" kern="1200" dirty="0">
                <a:latin typeface="Arial" pitchFamily="34" charset="0"/>
                <a:cs typeface="Arial" pitchFamily="34" charset="0"/>
              </a:rPr>
              <a:t>14.5%</a:t>
            </a:r>
          </a:p>
          <a:p>
            <a:pPr algn="ctr" rtl="0"/>
            <a:endParaRPr lang="es-MX" kern="1200" dirty="0">
              <a:latin typeface="Arial" pitchFamily="34" charset="0"/>
              <a:cs typeface="Arial" pitchFamily="34" charset="0"/>
            </a:endParaRPr>
          </a:p>
          <a:p>
            <a:pPr algn="ctr" rtl="0"/>
            <a:r>
              <a:rPr lang="es-MX" kern="1200" dirty="0">
                <a:latin typeface="Arial" pitchFamily="34" charset="0"/>
                <a:cs typeface="Arial" pitchFamily="34" charset="0"/>
              </a:rPr>
              <a:t>22.5%</a:t>
            </a:r>
          </a:p>
          <a:p>
            <a:pPr algn="ctr" rtl="0"/>
            <a:endParaRPr lang="es-MX" sz="2000" kern="1200" dirty="0">
              <a:latin typeface="Arial" pitchFamily="34" charset="0"/>
              <a:cs typeface="Arial" pitchFamily="34" charset="0"/>
            </a:endParaRPr>
          </a:p>
          <a:p>
            <a:pPr algn="ctr" rtl="0"/>
            <a:r>
              <a:rPr lang="es-MX" kern="1200" dirty="0">
                <a:latin typeface="Arial" pitchFamily="34" charset="0"/>
                <a:cs typeface="Arial" pitchFamily="34" charset="0"/>
              </a:rPr>
              <a:t>48%</a:t>
            </a:r>
          </a:p>
        </p:txBody>
      </p:sp>
      <p:sp>
        <p:nvSpPr>
          <p:cNvPr id="36" name="Chevron 35"/>
          <p:cNvSpPr/>
          <p:nvPr/>
        </p:nvSpPr>
        <p:spPr bwMode="auto">
          <a:xfrm>
            <a:off x="6572264" y="2405122"/>
            <a:ext cx="1714512" cy="709044"/>
          </a:xfrm>
          <a:prstGeom prst="chevron">
            <a:avLst/>
          </a:prstGeom>
          <a:solidFill>
            <a:schemeClr val="bg1">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s-MX" sz="1300" dirty="0">
                <a:solidFill>
                  <a:schemeClr val="tx1"/>
                </a:solidFill>
                <a:latin typeface="Arial" pitchFamily="34" charset="0"/>
                <a:cs typeface="Arial" pitchFamily="34" charset="0"/>
              </a:rPr>
              <a:t>Aportación al PIB</a:t>
            </a:r>
            <a:endParaRPr lang="en-US" sz="1300" dirty="0">
              <a:solidFill>
                <a:schemeClr val="tx1"/>
              </a:solidFill>
              <a:latin typeface="Arial" pitchFamily="34" charset="0"/>
              <a:cs typeface="Arial" pitchFamily="34" charset="0"/>
            </a:endParaRPr>
          </a:p>
        </p:txBody>
      </p:sp>
      <p:sp>
        <p:nvSpPr>
          <p:cNvPr id="37" name="Rectangle 48"/>
          <p:cNvSpPr/>
          <p:nvPr/>
        </p:nvSpPr>
        <p:spPr bwMode="auto">
          <a:xfrm>
            <a:off x="2419369" y="3189131"/>
            <a:ext cx="1299307" cy="550079"/>
          </a:xfrm>
          <a:prstGeom prst="rect">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anchor="ctr"/>
          <a:lstStyle/>
          <a:p>
            <a:pPr algn="ctr" rtl="0">
              <a:defRPr/>
            </a:pPr>
            <a:endParaRPr lang="en-US" sz="1600" kern="12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8" name="Rectangle 51"/>
          <p:cNvSpPr/>
          <p:nvPr/>
        </p:nvSpPr>
        <p:spPr bwMode="auto">
          <a:xfrm>
            <a:off x="2419369" y="4839366"/>
            <a:ext cx="1299307" cy="488959"/>
          </a:xfrm>
          <a:prstGeom prst="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endParaRPr lang="en-US" sz="1600" kern="1200">
              <a:solidFill>
                <a:prstClr val="white"/>
              </a:solidFill>
              <a:latin typeface="Arial" pitchFamily="34" charset="0"/>
              <a:cs typeface="Arial" pitchFamily="34" charset="0"/>
            </a:endParaRPr>
          </a:p>
        </p:txBody>
      </p:sp>
      <p:sp>
        <p:nvSpPr>
          <p:cNvPr id="39" name="Rectangle 52"/>
          <p:cNvSpPr/>
          <p:nvPr/>
        </p:nvSpPr>
        <p:spPr bwMode="auto">
          <a:xfrm>
            <a:off x="2419369" y="4289287"/>
            <a:ext cx="1299307" cy="550079"/>
          </a:xfrm>
          <a:prstGeom prst="rect">
            <a:avLst/>
          </a:prstGeom>
          <a:solidFill>
            <a:schemeClr val="tx2">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rtl="0">
              <a:defRPr/>
            </a:pPr>
            <a:endParaRPr lang="en-US" sz="1600" kern="1200">
              <a:solidFill>
                <a:prstClr val="white"/>
              </a:solidFill>
              <a:latin typeface="Arial" pitchFamily="34" charset="0"/>
              <a:cs typeface="Arial" pitchFamily="34" charset="0"/>
            </a:endParaRPr>
          </a:p>
        </p:txBody>
      </p:sp>
      <p:sp>
        <p:nvSpPr>
          <p:cNvPr id="40" name="Rectangle 53"/>
          <p:cNvSpPr/>
          <p:nvPr/>
        </p:nvSpPr>
        <p:spPr bwMode="auto">
          <a:xfrm>
            <a:off x="2419369" y="3739210"/>
            <a:ext cx="1299307" cy="550079"/>
          </a:xfrm>
          <a:prstGeom prst="rect">
            <a:avLst/>
          </a:prstGeom>
          <a:solidFill>
            <a:schemeClr val="tx2">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lstStyle/>
          <a:p>
            <a:pPr algn="ctr" rtl="0">
              <a:defRPr/>
            </a:pPr>
            <a:endParaRPr lang="en-US" sz="1600" kern="1200">
              <a:solidFill>
                <a:prstClr val="white"/>
              </a:solidFill>
              <a:latin typeface="Arial" pitchFamily="34" charset="0"/>
              <a:cs typeface="Arial" pitchFamily="34" charset="0"/>
            </a:endParaRPr>
          </a:p>
        </p:txBody>
      </p:sp>
      <p:sp>
        <p:nvSpPr>
          <p:cNvPr id="41" name="Rectangle 28"/>
          <p:cNvSpPr/>
          <p:nvPr/>
        </p:nvSpPr>
        <p:spPr bwMode="auto">
          <a:xfrm>
            <a:off x="1189567" y="3201525"/>
            <a:ext cx="1131834" cy="550079"/>
          </a:xfrm>
          <a:prstGeom prst="rect">
            <a:avLst/>
          </a:prstGeom>
          <a:solidFill>
            <a:schemeClr val="tx2">
              <a:lumMod val="20000"/>
              <a:lumOff val="80000"/>
            </a:schemeClr>
          </a:solidFill>
        </p:spPr>
        <p:style>
          <a:lnRef idx="0">
            <a:schemeClr val="accent5"/>
          </a:lnRef>
          <a:fillRef idx="3">
            <a:schemeClr val="accent5"/>
          </a:fillRef>
          <a:effectRef idx="3">
            <a:schemeClr val="accent5"/>
          </a:effectRef>
          <a:fontRef idx="minor">
            <a:schemeClr val="lt1"/>
          </a:fontRef>
        </p:style>
        <p:txBody>
          <a:bodyPr anchor="ctr"/>
          <a:lstStyle/>
          <a:p>
            <a:pPr algn="ctr" rtl="0">
              <a:defRPr/>
            </a:pPr>
            <a:endParaRPr lang="en-US" sz="1600" kern="120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Rectangle 31"/>
          <p:cNvSpPr/>
          <p:nvPr/>
        </p:nvSpPr>
        <p:spPr bwMode="auto">
          <a:xfrm>
            <a:off x="1189567" y="4851760"/>
            <a:ext cx="1131834" cy="488959"/>
          </a:xfrm>
          <a:prstGeom prst="rect">
            <a:avLst/>
          </a:prstGeom>
          <a:solidFill>
            <a:schemeClr val="tx2">
              <a:lumMod val="20000"/>
              <a:lumOff val="80000"/>
            </a:schemeClr>
          </a:solidFill>
        </p:spPr>
        <p:style>
          <a:lnRef idx="0">
            <a:schemeClr val="accent1"/>
          </a:lnRef>
          <a:fillRef idx="3">
            <a:schemeClr val="accent1"/>
          </a:fillRef>
          <a:effectRef idx="3">
            <a:schemeClr val="accent1"/>
          </a:effectRef>
          <a:fontRef idx="minor">
            <a:schemeClr val="lt1"/>
          </a:fontRef>
        </p:style>
        <p:txBody>
          <a:bodyPr anchor="ctr"/>
          <a:lstStyle/>
          <a:p>
            <a:pPr algn="ctr" rtl="0">
              <a:defRPr/>
            </a:pPr>
            <a:endParaRPr lang="en-US" sz="1600" kern="1200">
              <a:solidFill>
                <a:prstClr val="white"/>
              </a:solidFill>
              <a:latin typeface="Arial" pitchFamily="34" charset="0"/>
              <a:cs typeface="Arial" pitchFamily="34" charset="0"/>
            </a:endParaRPr>
          </a:p>
        </p:txBody>
      </p:sp>
      <p:sp>
        <p:nvSpPr>
          <p:cNvPr id="43" name="Rectangle 30"/>
          <p:cNvSpPr/>
          <p:nvPr/>
        </p:nvSpPr>
        <p:spPr bwMode="auto">
          <a:xfrm>
            <a:off x="1189567" y="4301681"/>
            <a:ext cx="1131834" cy="550079"/>
          </a:xfrm>
          <a:prstGeom prst="rect">
            <a:avLst/>
          </a:prstGeom>
          <a:solidFill>
            <a:schemeClr val="tx2">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lstStyle/>
          <a:p>
            <a:pPr algn="ctr" rtl="0">
              <a:defRPr/>
            </a:pPr>
            <a:endParaRPr lang="en-US" sz="1600" kern="1200">
              <a:solidFill>
                <a:prstClr val="white"/>
              </a:solidFill>
              <a:latin typeface="Arial" pitchFamily="34" charset="0"/>
              <a:cs typeface="Arial" pitchFamily="34" charset="0"/>
            </a:endParaRPr>
          </a:p>
        </p:txBody>
      </p:sp>
      <p:sp>
        <p:nvSpPr>
          <p:cNvPr id="44" name="Rectangle 29"/>
          <p:cNvSpPr/>
          <p:nvPr/>
        </p:nvSpPr>
        <p:spPr bwMode="auto">
          <a:xfrm>
            <a:off x="1189567" y="3751604"/>
            <a:ext cx="1131834" cy="550079"/>
          </a:xfrm>
          <a:prstGeom prst="rect">
            <a:avLst/>
          </a:prstGeom>
          <a:solidFill>
            <a:schemeClr val="tx2">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lstStyle/>
          <a:p>
            <a:pPr algn="ctr" rtl="0">
              <a:defRPr/>
            </a:pPr>
            <a:endParaRPr lang="en-US" sz="1600" kern="1200">
              <a:solidFill>
                <a:prstClr val="white"/>
              </a:solidFill>
              <a:latin typeface="Arial" pitchFamily="34" charset="0"/>
              <a:cs typeface="Arial" pitchFamily="34" charset="0"/>
            </a:endParaRPr>
          </a:p>
        </p:txBody>
      </p:sp>
      <p:sp>
        <p:nvSpPr>
          <p:cNvPr id="52" name="TextBox 25"/>
          <p:cNvSpPr txBox="1">
            <a:spLocks noChangeArrowheads="1"/>
          </p:cNvSpPr>
          <p:nvPr/>
        </p:nvSpPr>
        <p:spPr bwMode="auto">
          <a:xfrm>
            <a:off x="2365820" y="3200768"/>
            <a:ext cx="1352295" cy="2092881"/>
          </a:xfrm>
          <a:prstGeom prst="rect">
            <a:avLst/>
          </a:prstGeom>
          <a:noFill/>
          <a:ln w="9525">
            <a:noFill/>
            <a:miter lim="800000"/>
            <a:headEnd/>
            <a:tailEnd/>
          </a:ln>
        </p:spPr>
        <p:txBody>
          <a:bodyPr>
            <a:spAutoFit/>
          </a:bodyPr>
          <a:lstStyle/>
          <a:p>
            <a:pPr algn="r" rtl="0"/>
            <a:r>
              <a:rPr lang="es-MX" kern="1200" dirty="0" smtClean="0">
                <a:latin typeface="Arial" pitchFamily="34" charset="0"/>
                <a:cs typeface="Arial" pitchFamily="34" charset="0"/>
              </a:rPr>
              <a:t>3,900,773</a:t>
            </a:r>
            <a:endParaRPr lang="es-MX" kern="1200" dirty="0">
              <a:latin typeface="Arial" pitchFamily="34" charset="0"/>
              <a:cs typeface="Arial" pitchFamily="34" charset="0"/>
            </a:endParaRPr>
          </a:p>
          <a:p>
            <a:pPr algn="r" rtl="0"/>
            <a:endParaRPr lang="es-MX" sz="2000" kern="1200" dirty="0">
              <a:latin typeface="Arial" pitchFamily="34" charset="0"/>
              <a:cs typeface="Arial" pitchFamily="34" charset="0"/>
            </a:endParaRPr>
          </a:p>
          <a:p>
            <a:pPr algn="r" rtl="0"/>
            <a:r>
              <a:rPr lang="es-MX" kern="1200" dirty="0" smtClean="0">
                <a:latin typeface="Arial" pitchFamily="34" charset="0"/>
                <a:cs typeface="Arial" pitchFamily="34" charset="0"/>
              </a:rPr>
              <a:t>138,730</a:t>
            </a:r>
            <a:endParaRPr lang="es-MX" kern="1200" dirty="0">
              <a:latin typeface="Arial" pitchFamily="34" charset="0"/>
              <a:cs typeface="Arial" pitchFamily="34" charset="0"/>
            </a:endParaRPr>
          </a:p>
          <a:p>
            <a:pPr algn="r" rtl="0"/>
            <a:endParaRPr lang="es-MX" kern="1200" dirty="0">
              <a:latin typeface="Arial" pitchFamily="34" charset="0"/>
              <a:cs typeface="Arial" pitchFamily="34" charset="0"/>
            </a:endParaRPr>
          </a:p>
          <a:p>
            <a:pPr algn="r" rtl="0"/>
            <a:r>
              <a:rPr lang="es-MX" kern="1200" dirty="0" smtClean="0">
                <a:latin typeface="Arial" pitchFamily="34" charset="0"/>
                <a:cs typeface="Arial" pitchFamily="34" charset="0"/>
              </a:rPr>
              <a:t>32,642</a:t>
            </a:r>
            <a:endParaRPr lang="es-MX" kern="1200" dirty="0">
              <a:latin typeface="Arial" pitchFamily="34" charset="0"/>
              <a:cs typeface="Arial" pitchFamily="34" charset="0"/>
            </a:endParaRPr>
          </a:p>
          <a:p>
            <a:pPr algn="r" rtl="0"/>
            <a:endParaRPr lang="es-MX" sz="2000" kern="1200" dirty="0">
              <a:latin typeface="Arial" pitchFamily="34" charset="0"/>
              <a:cs typeface="Arial" pitchFamily="34" charset="0"/>
            </a:endParaRPr>
          </a:p>
          <a:p>
            <a:pPr algn="r" rtl="0"/>
            <a:r>
              <a:rPr lang="es-MX" dirty="0" smtClean="0">
                <a:latin typeface="Arial" pitchFamily="34" charset="0"/>
                <a:cs typeface="Arial" pitchFamily="34" charset="0"/>
              </a:rPr>
              <a:t>8</a:t>
            </a:r>
            <a:r>
              <a:rPr lang="es-MX" kern="1200" dirty="0" smtClean="0">
                <a:latin typeface="Arial" pitchFamily="34" charset="0"/>
                <a:cs typeface="Arial" pitchFamily="34" charset="0"/>
              </a:rPr>
              <a:t>,161</a:t>
            </a:r>
            <a:endParaRPr lang="es-MX" kern="1200" dirty="0">
              <a:latin typeface="Arial" pitchFamily="34" charset="0"/>
              <a:cs typeface="Arial" pitchFamily="34" charset="0"/>
            </a:endParaRPr>
          </a:p>
        </p:txBody>
      </p:sp>
      <p:sp>
        <p:nvSpPr>
          <p:cNvPr id="54" name="TextBox 12"/>
          <p:cNvSpPr txBox="1">
            <a:spLocks noChangeArrowheads="1"/>
          </p:cNvSpPr>
          <p:nvPr/>
        </p:nvSpPr>
        <p:spPr bwMode="auto">
          <a:xfrm>
            <a:off x="1142976" y="1640799"/>
            <a:ext cx="1535906" cy="523220"/>
          </a:xfrm>
          <a:prstGeom prst="rect">
            <a:avLst/>
          </a:prstGeom>
          <a:noFill/>
          <a:ln w="9525">
            <a:noFill/>
            <a:miter lim="800000"/>
            <a:headEnd/>
            <a:tailEnd/>
          </a:ln>
        </p:spPr>
        <p:txBody>
          <a:bodyPr wrap="square">
            <a:spAutoFit/>
          </a:bodyPr>
          <a:lstStyle/>
          <a:p>
            <a:r>
              <a:rPr lang="es-MX" sz="1400" b="1" dirty="0">
                <a:solidFill>
                  <a:srgbClr val="FF6600"/>
                </a:solidFill>
                <a:latin typeface="Arial" pitchFamily="34" charset="0"/>
                <a:cs typeface="Arial" pitchFamily="34" charset="0"/>
              </a:rPr>
              <a:t>% del Total de Empresas:</a:t>
            </a:r>
            <a:endParaRPr lang="en-US" sz="1400" b="1" dirty="0">
              <a:solidFill>
                <a:srgbClr val="FF6600"/>
              </a:solidFill>
              <a:latin typeface="Arial" pitchFamily="34" charset="0"/>
              <a:cs typeface="Arial" pitchFamily="34" charset="0"/>
            </a:endParaRPr>
          </a:p>
        </p:txBody>
      </p:sp>
      <p:sp>
        <p:nvSpPr>
          <p:cNvPr id="55" name="TextBox 12"/>
          <p:cNvSpPr txBox="1">
            <a:spLocks noChangeArrowheads="1"/>
          </p:cNvSpPr>
          <p:nvPr/>
        </p:nvSpPr>
        <p:spPr bwMode="auto">
          <a:xfrm>
            <a:off x="3357554" y="1640799"/>
            <a:ext cx="1371713" cy="523220"/>
          </a:xfrm>
          <a:prstGeom prst="rect">
            <a:avLst/>
          </a:prstGeom>
          <a:noFill/>
          <a:ln w="9525">
            <a:noFill/>
            <a:miter lim="800000"/>
            <a:headEnd/>
            <a:tailEnd/>
          </a:ln>
        </p:spPr>
        <p:txBody>
          <a:bodyPr wrap="square">
            <a:spAutoFit/>
          </a:bodyPr>
          <a:lstStyle/>
          <a:p>
            <a:r>
              <a:rPr lang="es-MX" sz="1400" b="1" dirty="0">
                <a:solidFill>
                  <a:srgbClr val="FF6600"/>
                </a:solidFill>
                <a:latin typeface="Arial" pitchFamily="34" charset="0"/>
                <a:cs typeface="Arial" pitchFamily="34" charset="0"/>
              </a:rPr>
              <a:t>Aportación al Empleo:</a:t>
            </a:r>
            <a:endParaRPr lang="en-US" sz="1400" b="1" dirty="0">
              <a:solidFill>
                <a:srgbClr val="FF6600"/>
              </a:solidFill>
              <a:latin typeface="Arial" pitchFamily="34" charset="0"/>
              <a:cs typeface="Arial" pitchFamily="34" charset="0"/>
            </a:endParaRPr>
          </a:p>
        </p:txBody>
      </p:sp>
      <p:sp>
        <p:nvSpPr>
          <p:cNvPr id="56" name="TextBox 12"/>
          <p:cNvSpPr txBox="1">
            <a:spLocks noChangeArrowheads="1"/>
          </p:cNvSpPr>
          <p:nvPr/>
        </p:nvSpPr>
        <p:spPr bwMode="auto">
          <a:xfrm>
            <a:off x="5525872" y="1640799"/>
            <a:ext cx="1332144" cy="523220"/>
          </a:xfrm>
          <a:prstGeom prst="rect">
            <a:avLst/>
          </a:prstGeom>
          <a:noFill/>
          <a:ln w="9525">
            <a:noFill/>
            <a:miter lim="800000"/>
            <a:headEnd/>
            <a:tailEnd/>
          </a:ln>
        </p:spPr>
        <p:txBody>
          <a:bodyPr wrap="square">
            <a:spAutoFit/>
          </a:bodyPr>
          <a:lstStyle/>
          <a:p>
            <a:r>
              <a:rPr lang="es-MX" sz="1400" b="1" dirty="0">
                <a:solidFill>
                  <a:srgbClr val="FF6600"/>
                </a:solidFill>
                <a:latin typeface="Arial" pitchFamily="34" charset="0"/>
                <a:cs typeface="Arial" pitchFamily="34" charset="0"/>
              </a:rPr>
              <a:t>Aportación al PIB:</a:t>
            </a:r>
            <a:endParaRPr lang="en-US" sz="1400" b="1" dirty="0">
              <a:solidFill>
                <a:srgbClr val="FF6600"/>
              </a:solidFill>
              <a:latin typeface="Arial" pitchFamily="34" charset="0"/>
              <a:cs typeface="Arial" pitchFamily="34" charset="0"/>
            </a:endParaRPr>
          </a:p>
        </p:txBody>
      </p:sp>
      <p:sp>
        <p:nvSpPr>
          <p:cNvPr id="57" name="TextBox 12"/>
          <p:cNvSpPr txBox="1">
            <a:spLocks noChangeArrowheads="1"/>
          </p:cNvSpPr>
          <p:nvPr/>
        </p:nvSpPr>
        <p:spPr bwMode="auto">
          <a:xfrm>
            <a:off x="2181358" y="1997989"/>
            <a:ext cx="1043291" cy="369332"/>
          </a:xfrm>
          <a:prstGeom prst="rect">
            <a:avLst/>
          </a:prstGeom>
          <a:noFill/>
          <a:ln w="9525">
            <a:noFill/>
            <a:miter lim="800000"/>
            <a:headEnd/>
            <a:tailEnd/>
          </a:ln>
        </p:spPr>
        <p:txBody>
          <a:bodyPr wrap="square">
            <a:spAutoFit/>
          </a:bodyPr>
          <a:lstStyle/>
          <a:p>
            <a:r>
              <a:rPr lang="es-MX" b="1" dirty="0">
                <a:solidFill>
                  <a:srgbClr val="002060"/>
                </a:solidFill>
                <a:latin typeface="Arial" pitchFamily="34" charset="0"/>
                <a:cs typeface="Arial" pitchFamily="34" charset="0"/>
              </a:rPr>
              <a:t>99.8%</a:t>
            </a:r>
            <a:endParaRPr lang="en-US" b="1" dirty="0">
              <a:solidFill>
                <a:srgbClr val="002060"/>
              </a:solidFill>
              <a:latin typeface="Arial" pitchFamily="34" charset="0"/>
              <a:cs typeface="Arial" pitchFamily="34" charset="0"/>
            </a:endParaRPr>
          </a:p>
        </p:txBody>
      </p:sp>
      <p:sp>
        <p:nvSpPr>
          <p:cNvPr id="58" name="TextBox 12"/>
          <p:cNvSpPr txBox="1">
            <a:spLocks noChangeArrowheads="1"/>
          </p:cNvSpPr>
          <p:nvPr/>
        </p:nvSpPr>
        <p:spPr bwMode="auto">
          <a:xfrm>
            <a:off x="4135362" y="1997989"/>
            <a:ext cx="857250" cy="369332"/>
          </a:xfrm>
          <a:prstGeom prst="rect">
            <a:avLst/>
          </a:prstGeom>
          <a:noFill/>
          <a:ln w="9525">
            <a:noFill/>
            <a:miter lim="800000"/>
            <a:headEnd/>
            <a:tailEnd/>
          </a:ln>
        </p:spPr>
        <p:txBody>
          <a:bodyPr wrap="square">
            <a:spAutoFit/>
          </a:bodyPr>
          <a:lstStyle/>
          <a:p>
            <a:r>
              <a:rPr lang="es-MX" b="1" dirty="0" smtClean="0">
                <a:solidFill>
                  <a:srgbClr val="002060"/>
                </a:solidFill>
                <a:latin typeface="Arial" pitchFamily="34" charset="0"/>
                <a:cs typeface="Arial" pitchFamily="34" charset="0"/>
              </a:rPr>
              <a:t>78.5%</a:t>
            </a:r>
            <a:endParaRPr lang="en-US" b="1" dirty="0">
              <a:solidFill>
                <a:srgbClr val="002060"/>
              </a:solidFill>
              <a:latin typeface="Arial" pitchFamily="34" charset="0"/>
              <a:cs typeface="Arial" pitchFamily="34" charset="0"/>
            </a:endParaRPr>
          </a:p>
        </p:txBody>
      </p:sp>
      <p:sp>
        <p:nvSpPr>
          <p:cNvPr id="59" name="TextBox 12"/>
          <p:cNvSpPr txBox="1">
            <a:spLocks noChangeArrowheads="1"/>
          </p:cNvSpPr>
          <p:nvPr/>
        </p:nvSpPr>
        <p:spPr bwMode="auto">
          <a:xfrm>
            <a:off x="5921312" y="1997989"/>
            <a:ext cx="865266" cy="369332"/>
          </a:xfrm>
          <a:prstGeom prst="rect">
            <a:avLst/>
          </a:prstGeom>
          <a:noFill/>
          <a:ln w="9525">
            <a:noFill/>
            <a:miter lim="800000"/>
            <a:headEnd/>
            <a:tailEnd/>
          </a:ln>
        </p:spPr>
        <p:txBody>
          <a:bodyPr wrap="square">
            <a:spAutoFit/>
          </a:bodyPr>
          <a:lstStyle/>
          <a:p>
            <a:r>
              <a:rPr lang="es-MX" b="1" dirty="0">
                <a:solidFill>
                  <a:srgbClr val="002060"/>
                </a:solidFill>
                <a:latin typeface="Arial" pitchFamily="34" charset="0"/>
                <a:cs typeface="Arial" pitchFamily="34" charset="0"/>
              </a:rPr>
              <a:t>52%</a:t>
            </a:r>
            <a:endParaRPr lang="en-US" b="1" dirty="0">
              <a:solidFill>
                <a:srgbClr val="002060"/>
              </a:solidFill>
              <a:latin typeface="Arial" pitchFamily="34" charset="0"/>
              <a:cs typeface="Arial" pitchFamily="34" charset="0"/>
            </a:endParaRPr>
          </a:p>
        </p:txBody>
      </p:sp>
      <p:sp>
        <p:nvSpPr>
          <p:cNvPr id="60" name="59 CuadroTexto"/>
          <p:cNvSpPr txBox="1"/>
          <p:nvPr/>
        </p:nvSpPr>
        <p:spPr>
          <a:xfrm>
            <a:off x="1785918" y="1081437"/>
            <a:ext cx="5429288" cy="369332"/>
          </a:xfrm>
          <a:prstGeom prst="rect">
            <a:avLst/>
          </a:prstGeom>
          <a:noFill/>
        </p:spPr>
        <p:txBody>
          <a:bodyPr wrap="square" rtlCol="0">
            <a:spAutoFit/>
          </a:bodyPr>
          <a:lstStyle/>
          <a:p>
            <a:r>
              <a:rPr lang="es-MX" dirty="0" smtClean="0">
                <a:latin typeface="Arial" pitchFamily="34" charset="0"/>
                <a:cs typeface="Arial" pitchFamily="34" charset="0"/>
              </a:rPr>
              <a:t> </a:t>
            </a:r>
            <a:endParaRPr lang="es-MX" dirty="0">
              <a:latin typeface="Arial" pitchFamily="34" charset="0"/>
              <a:cs typeface="Arial" pitchFamily="34" charset="0"/>
            </a:endParaRPr>
          </a:p>
        </p:txBody>
      </p:sp>
      <p:sp>
        <p:nvSpPr>
          <p:cNvPr id="61" name="TextBox 12"/>
          <p:cNvSpPr txBox="1">
            <a:spLocks noChangeArrowheads="1"/>
          </p:cNvSpPr>
          <p:nvPr/>
        </p:nvSpPr>
        <p:spPr bwMode="auto">
          <a:xfrm>
            <a:off x="214282" y="1126616"/>
            <a:ext cx="4000528" cy="338554"/>
          </a:xfrm>
          <a:prstGeom prst="rect">
            <a:avLst/>
          </a:prstGeom>
          <a:noFill/>
          <a:ln w="9525">
            <a:noFill/>
            <a:miter lim="800000"/>
            <a:headEnd/>
            <a:tailEnd/>
          </a:ln>
        </p:spPr>
        <p:txBody>
          <a:bodyPr wrap="square">
            <a:spAutoFit/>
          </a:bodyPr>
          <a:lstStyle/>
          <a:p>
            <a:pPr algn="ctr"/>
            <a:r>
              <a:rPr lang="es-MX" sz="1600" b="1" dirty="0">
                <a:solidFill>
                  <a:srgbClr val="002060"/>
                </a:solidFill>
                <a:latin typeface="Arial" pitchFamily="34" charset="0"/>
                <a:cs typeface="Arial" pitchFamily="34" charset="0"/>
              </a:rPr>
              <a:t>El Contexto de las </a:t>
            </a:r>
            <a:r>
              <a:rPr lang="es-MX" sz="1600" b="1" dirty="0" smtClean="0">
                <a:solidFill>
                  <a:srgbClr val="002060"/>
                </a:solidFill>
                <a:latin typeface="Arial" pitchFamily="34" charset="0"/>
                <a:cs typeface="Arial" pitchFamily="34" charset="0"/>
              </a:rPr>
              <a:t>MIPYMES</a:t>
            </a:r>
            <a:endParaRPr lang="en-US" sz="1600" b="1" dirty="0">
              <a:solidFill>
                <a:srgbClr val="002060"/>
              </a:solidFill>
              <a:latin typeface="Arial" pitchFamily="34" charset="0"/>
              <a:cs typeface="Arial" pitchFamily="34" charset="0"/>
            </a:endParaRPr>
          </a:p>
        </p:txBody>
      </p:sp>
      <p:sp>
        <p:nvSpPr>
          <p:cNvPr id="62" name="TextBox 12"/>
          <p:cNvSpPr txBox="1">
            <a:spLocks noChangeArrowheads="1"/>
          </p:cNvSpPr>
          <p:nvPr/>
        </p:nvSpPr>
        <p:spPr bwMode="auto">
          <a:xfrm>
            <a:off x="4286265" y="1126616"/>
            <a:ext cx="2500313" cy="307777"/>
          </a:xfrm>
          <a:prstGeom prst="rect">
            <a:avLst/>
          </a:prstGeom>
          <a:noFill/>
          <a:ln w="9525">
            <a:noFill/>
            <a:miter lim="800000"/>
            <a:headEnd/>
            <a:tailEnd/>
          </a:ln>
        </p:spPr>
        <p:txBody>
          <a:bodyPr>
            <a:spAutoFit/>
          </a:bodyPr>
          <a:lstStyle/>
          <a:p>
            <a:r>
              <a:rPr lang="es-MX" sz="1400" b="1" dirty="0">
                <a:solidFill>
                  <a:srgbClr val="FF6600"/>
                </a:solidFill>
                <a:latin typeface="Arial" pitchFamily="34" charset="0"/>
                <a:cs typeface="Arial" pitchFamily="34" charset="0"/>
              </a:rPr>
              <a:t>Número de </a:t>
            </a:r>
            <a:r>
              <a:rPr lang="es-MX" sz="1400" b="1" dirty="0" smtClean="0">
                <a:solidFill>
                  <a:srgbClr val="FF6600"/>
                </a:solidFill>
                <a:latin typeface="Arial" pitchFamily="34" charset="0"/>
                <a:cs typeface="Arial" pitchFamily="34" charset="0"/>
              </a:rPr>
              <a:t>MIPYMES</a:t>
            </a:r>
            <a:r>
              <a:rPr lang="es-MX" sz="1400" b="1" dirty="0">
                <a:solidFill>
                  <a:srgbClr val="FF6600"/>
                </a:solidFill>
                <a:latin typeface="Arial" pitchFamily="34" charset="0"/>
                <a:cs typeface="Arial" pitchFamily="34" charset="0"/>
              </a:rPr>
              <a:t>:</a:t>
            </a:r>
            <a:endParaRPr lang="en-US" sz="1400" b="1" dirty="0">
              <a:solidFill>
                <a:srgbClr val="FF6600"/>
              </a:solidFill>
              <a:latin typeface="Arial" pitchFamily="34" charset="0"/>
              <a:cs typeface="Arial" pitchFamily="34" charset="0"/>
            </a:endParaRPr>
          </a:p>
        </p:txBody>
      </p:sp>
      <p:sp>
        <p:nvSpPr>
          <p:cNvPr id="63" name="TextBox 12"/>
          <p:cNvSpPr txBox="1">
            <a:spLocks noChangeArrowheads="1"/>
          </p:cNvSpPr>
          <p:nvPr/>
        </p:nvSpPr>
        <p:spPr bwMode="auto">
          <a:xfrm>
            <a:off x="6286524" y="1114474"/>
            <a:ext cx="1714500" cy="369332"/>
          </a:xfrm>
          <a:prstGeom prst="rect">
            <a:avLst/>
          </a:prstGeom>
          <a:noFill/>
          <a:ln w="9525">
            <a:noFill/>
            <a:miter lim="800000"/>
            <a:headEnd/>
            <a:tailEnd/>
          </a:ln>
        </p:spPr>
        <p:txBody>
          <a:bodyPr>
            <a:spAutoFit/>
          </a:bodyPr>
          <a:lstStyle/>
          <a:p>
            <a:r>
              <a:rPr lang="es-MX" b="1" dirty="0" smtClean="0">
                <a:solidFill>
                  <a:srgbClr val="002060"/>
                </a:solidFill>
                <a:latin typeface="Arial" pitchFamily="34" charset="0"/>
                <a:cs typeface="Arial" pitchFamily="34" charset="0"/>
              </a:rPr>
              <a:t>4,080,306*</a:t>
            </a:r>
            <a:endParaRPr lang="en-US" b="1" dirty="0">
              <a:solidFill>
                <a:srgbClr val="002060"/>
              </a:solidFill>
              <a:latin typeface="Arial" pitchFamily="34" charset="0"/>
              <a:cs typeface="Arial" pitchFamily="34" charset="0"/>
            </a:endParaRPr>
          </a:p>
        </p:txBody>
      </p:sp>
      <p:sp>
        <p:nvSpPr>
          <p:cNvPr id="64" name="63 Pentágono"/>
          <p:cNvSpPr/>
          <p:nvPr/>
        </p:nvSpPr>
        <p:spPr>
          <a:xfrm>
            <a:off x="2353167" y="2405122"/>
            <a:ext cx="1643074" cy="714380"/>
          </a:xfrm>
          <a:prstGeom prst="homePlate">
            <a:avLst/>
          </a:prstGeom>
          <a:solidFill>
            <a:schemeClr val="bg1">
              <a:lumMod val="75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defRPr/>
            </a:pPr>
            <a:r>
              <a:rPr lang="es-MX" sz="1300" dirty="0" smtClean="0">
                <a:solidFill>
                  <a:schemeClr val="tx1"/>
                </a:solidFill>
                <a:latin typeface="Arial" pitchFamily="34" charset="0"/>
                <a:cs typeface="Arial" pitchFamily="34" charset="0"/>
              </a:rPr>
              <a:t>Número de Empresas</a:t>
            </a:r>
            <a:endParaRPr lang="es-MX" sz="1300" dirty="0">
              <a:solidFill>
                <a:schemeClr val="tx1"/>
              </a:solidFill>
              <a:latin typeface="Arial" pitchFamily="34" charset="0"/>
              <a:cs typeface="Arial" pitchFamily="34" charset="0"/>
            </a:endParaRPr>
          </a:p>
        </p:txBody>
      </p:sp>
      <p:sp>
        <p:nvSpPr>
          <p:cNvPr id="65" name="58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8A45A03-2593-4F33-8B06-014761DF92EB}" type="slidenum">
              <a:rPr lang="es-MX" smtClean="0"/>
              <a:pPr/>
              <a:t>2</a:t>
            </a:fld>
            <a:endParaRPr lang="es-MX"/>
          </a:p>
        </p:txBody>
      </p:sp>
      <p:sp>
        <p:nvSpPr>
          <p:cNvPr id="66" name="65 CuadroTexto"/>
          <p:cNvSpPr txBox="1"/>
          <p:nvPr/>
        </p:nvSpPr>
        <p:spPr>
          <a:xfrm>
            <a:off x="-15766" y="6309320"/>
            <a:ext cx="8428072" cy="577081"/>
          </a:xfrm>
          <a:prstGeom prst="rect">
            <a:avLst/>
          </a:prstGeom>
          <a:noFill/>
        </p:spPr>
        <p:txBody>
          <a:bodyPr wrap="square" rtlCol="0">
            <a:spAutoFit/>
          </a:bodyPr>
          <a:lstStyle/>
          <a:p>
            <a:r>
              <a:rPr lang="es-MX" sz="1050" b="1" dirty="0" smtClean="0">
                <a:solidFill>
                  <a:schemeClr val="accent1">
                    <a:lumMod val="75000"/>
                  </a:schemeClr>
                </a:solidFill>
                <a:latin typeface="+mn-lt"/>
              </a:rPr>
              <a:t>* Se utilizó el total de unidades económicas del sector privado y paraestatal y las unidades económicas que iniciaron operaciones en 2009. </a:t>
            </a:r>
            <a:r>
              <a:rPr lang="es-MX" sz="1050" b="1" dirty="0">
                <a:solidFill>
                  <a:schemeClr val="accent1">
                    <a:lumMod val="75000"/>
                  </a:schemeClr>
                </a:solidFill>
                <a:latin typeface="+mn-lt"/>
              </a:rPr>
              <a:t> </a:t>
            </a:r>
            <a:r>
              <a:rPr lang="es-MX" sz="1050" b="1" dirty="0" smtClean="0">
                <a:solidFill>
                  <a:schemeClr val="accent1">
                    <a:lumMod val="75000"/>
                  </a:schemeClr>
                </a:solidFill>
                <a:latin typeface="+mn-lt"/>
              </a:rPr>
              <a:t>La información de la aportación al PIB  es con base en el Censo Económico anterior.</a:t>
            </a:r>
          </a:p>
          <a:p>
            <a:r>
              <a:rPr lang="es-MX" sz="1050" b="1" dirty="0" smtClean="0">
                <a:solidFill>
                  <a:schemeClr val="accent1">
                    <a:lumMod val="75000"/>
                  </a:schemeClr>
                </a:solidFill>
                <a:latin typeface="+mn-lt"/>
              </a:rPr>
              <a:t>Fuente:  Censos Económicos INEGI, 2009</a:t>
            </a:r>
            <a:endParaRPr lang="es-MX" sz="1050" b="1" dirty="0">
              <a:solidFill>
                <a:schemeClr val="accent1">
                  <a:lumMod val="75000"/>
                </a:schemeClr>
              </a:solidFill>
              <a:latin typeface="+mn-lt"/>
            </a:endParaRPr>
          </a:p>
        </p:txBody>
      </p:sp>
      <p:sp>
        <p:nvSpPr>
          <p:cNvPr id="68" name="TextBox 25"/>
          <p:cNvSpPr txBox="1">
            <a:spLocks noChangeArrowheads="1"/>
          </p:cNvSpPr>
          <p:nvPr/>
        </p:nvSpPr>
        <p:spPr bwMode="auto">
          <a:xfrm>
            <a:off x="1016312" y="3265798"/>
            <a:ext cx="1352295" cy="2031325"/>
          </a:xfrm>
          <a:prstGeom prst="rect">
            <a:avLst/>
          </a:prstGeom>
          <a:noFill/>
          <a:ln w="9525">
            <a:noFill/>
            <a:miter lim="800000"/>
            <a:headEnd/>
            <a:tailEnd/>
          </a:ln>
        </p:spPr>
        <p:txBody>
          <a:bodyPr>
            <a:spAutoFit/>
          </a:bodyPr>
          <a:lstStyle/>
          <a:p>
            <a:pPr algn="r" rtl="0"/>
            <a:r>
              <a:rPr lang="es-MX" kern="1200" dirty="0" smtClean="0">
                <a:latin typeface="Arial" pitchFamily="34" charset="0"/>
                <a:cs typeface="Arial" pitchFamily="34" charset="0"/>
              </a:rPr>
              <a:t>Micro</a:t>
            </a:r>
          </a:p>
          <a:p>
            <a:pPr algn="r" rtl="0"/>
            <a:endParaRPr lang="es-MX" dirty="0">
              <a:latin typeface="Arial" pitchFamily="34" charset="0"/>
              <a:cs typeface="Arial" pitchFamily="34" charset="0"/>
            </a:endParaRPr>
          </a:p>
          <a:p>
            <a:pPr algn="r" rtl="0"/>
            <a:r>
              <a:rPr lang="es-MX" kern="1200" dirty="0" smtClean="0">
                <a:latin typeface="Arial" pitchFamily="34" charset="0"/>
                <a:cs typeface="Arial" pitchFamily="34" charset="0"/>
              </a:rPr>
              <a:t>Pequeñas</a:t>
            </a:r>
          </a:p>
          <a:p>
            <a:pPr algn="r" rtl="0"/>
            <a:endParaRPr lang="es-MX" dirty="0">
              <a:latin typeface="Arial" pitchFamily="34" charset="0"/>
              <a:cs typeface="Arial" pitchFamily="34" charset="0"/>
            </a:endParaRPr>
          </a:p>
          <a:p>
            <a:pPr algn="r" rtl="0"/>
            <a:r>
              <a:rPr lang="es-MX" kern="1200" dirty="0" smtClean="0">
                <a:latin typeface="Arial" pitchFamily="34" charset="0"/>
                <a:cs typeface="Arial" pitchFamily="34" charset="0"/>
              </a:rPr>
              <a:t>Medianas</a:t>
            </a:r>
          </a:p>
          <a:p>
            <a:pPr algn="r" rtl="0"/>
            <a:endParaRPr lang="es-MX" dirty="0">
              <a:latin typeface="Arial" pitchFamily="34" charset="0"/>
              <a:cs typeface="Arial" pitchFamily="34" charset="0"/>
            </a:endParaRPr>
          </a:p>
          <a:p>
            <a:pPr algn="r" rtl="0"/>
            <a:r>
              <a:rPr lang="es-MX" kern="1200" dirty="0" smtClean="0">
                <a:latin typeface="Arial" pitchFamily="34" charset="0"/>
                <a:cs typeface="Arial" pitchFamily="34" charset="0"/>
              </a:rPr>
              <a:t>Grandes</a:t>
            </a:r>
            <a:endParaRPr lang="es-MX" kern="1200" dirty="0">
              <a:latin typeface="Arial" pitchFamily="34" charset="0"/>
              <a:cs typeface="Arial" pitchFamily="34" charset="0"/>
            </a:endParaRPr>
          </a:p>
        </p:txBody>
      </p:sp>
      <p:sp>
        <p:nvSpPr>
          <p:cNvPr id="47" name="5 CuadroTexto"/>
          <p:cNvSpPr txBox="1">
            <a:spLocks noChangeArrowheads="1"/>
          </p:cNvSpPr>
          <p:nvPr/>
        </p:nvSpPr>
        <p:spPr bwMode="auto">
          <a:xfrm>
            <a:off x="357189" y="5569495"/>
            <a:ext cx="8286777" cy="584775"/>
          </a:xfrm>
          <a:prstGeom prst="rect">
            <a:avLst/>
          </a:prstGeom>
          <a:noFill/>
          <a:ln w="9525">
            <a:noFill/>
            <a:miter lim="800000"/>
            <a:headEnd/>
            <a:tailEnd/>
          </a:ln>
        </p:spPr>
        <p:txBody>
          <a:bodyPr wrap="square">
            <a:spAutoFit/>
          </a:bodyPr>
          <a:lstStyle/>
          <a:p>
            <a:pPr marL="177800" indent="-177800" algn="just">
              <a:buFont typeface="Arial" charset="0"/>
              <a:buChar char="•"/>
            </a:pPr>
            <a:r>
              <a:rPr lang="es-ES" sz="1600" dirty="0" smtClean="0">
                <a:latin typeface="Arial" pitchFamily="34" charset="0"/>
                <a:ea typeface="ヒラギノ角ゴ Pro W3"/>
                <a:cs typeface="Arial" pitchFamily="34" charset="0"/>
              </a:rPr>
              <a:t>Existe un </a:t>
            </a:r>
            <a:r>
              <a:rPr lang="es-ES" sz="1600" dirty="0" smtClean="0">
                <a:latin typeface="Arial" pitchFamily="34" charset="0"/>
                <a:cs typeface="Arial" pitchFamily="34" charset="0"/>
              </a:rPr>
              <a:t>relación directa entre el número de MIPYMES y su Producto Nacional Bruto per cápita.</a:t>
            </a:r>
          </a:p>
        </p:txBody>
      </p:sp>
    </p:spTree>
    <p:extLst>
      <p:ext uri="{BB962C8B-B14F-4D97-AF65-F5344CB8AC3E}">
        <p14:creationId xmlns:p14="http://schemas.microsoft.com/office/powerpoint/2010/main" val="19217216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0 Marcador de pie de página"/>
          <p:cNvSpPr>
            <a:spLocks noGrp="1"/>
          </p:cNvSpPr>
          <p:nvPr>
            <p:ph type="ftr" sz="quarter" idx="4294967295"/>
          </p:nvPr>
        </p:nvSpPr>
        <p:spPr>
          <a:xfrm>
            <a:off x="0" y="981075"/>
            <a:ext cx="6084168" cy="576263"/>
          </a:xfrm>
        </p:spPr>
        <p:txBody>
          <a:bodyPr/>
          <a:lstStyle/>
          <a:p>
            <a:pPr fontAlgn="base">
              <a:spcBef>
                <a:spcPct val="0"/>
              </a:spcBef>
              <a:spcAft>
                <a:spcPct val="0"/>
              </a:spcAft>
              <a:defRPr/>
            </a:pPr>
            <a:r>
              <a:rPr lang="es-MX" sz="2400" b="1" dirty="0">
                <a:solidFill>
                  <a:srgbClr val="0070C0"/>
                </a:solidFill>
              </a:rPr>
              <a:t>QUE </a:t>
            </a:r>
            <a:r>
              <a:rPr lang="es-MX" sz="2400" b="1" dirty="0" smtClean="0">
                <a:solidFill>
                  <a:srgbClr val="0070C0"/>
                </a:solidFill>
              </a:rPr>
              <a:t>ES EL PROGRAMA DE CAPITAL SEMILLA? </a:t>
            </a:r>
            <a:endParaRPr lang="es-MX" sz="2400" b="1" dirty="0">
              <a:solidFill>
                <a:srgbClr val="0070C0"/>
              </a:solidFill>
            </a:endParaRPr>
          </a:p>
        </p:txBody>
      </p:sp>
      <p:sp>
        <p:nvSpPr>
          <p:cNvPr id="6" name="5 CuadroTexto"/>
          <p:cNvSpPr txBox="1"/>
          <p:nvPr/>
        </p:nvSpPr>
        <p:spPr>
          <a:xfrm>
            <a:off x="179512" y="1412776"/>
            <a:ext cx="8784976" cy="1754326"/>
          </a:xfrm>
          <a:prstGeom prst="rect">
            <a:avLst/>
          </a:prstGeom>
          <a:noFill/>
        </p:spPr>
        <p:txBody>
          <a:bodyPr wrap="square" rtlCol="0">
            <a:spAutoFit/>
          </a:bodyPr>
          <a:lstStyle/>
          <a:p>
            <a:pPr algn="just"/>
            <a:r>
              <a:rPr lang="es-MX" dirty="0" smtClean="0"/>
              <a:t>Es un programa para facilitar el acceso al financiamiento a emprendedores </a:t>
            </a:r>
            <a:r>
              <a:rPr lang="es-MX" dirty="0"/>
              <a:t>que contando con un proyecto </a:t>
            </a:r>
            <a:r>
              <a:rPr lang="es-MX" dirty="0" smtClean="0"/>
              <a:t>técnica, comercial y financieramente </a:t>
            </a:r>
            <a:r>
              <a:rPr lang="es-MX" dirty="0"/>
              <a:t>viable, </a:t>
            </a:r>
            <a:r>
              <a:rPr lang="es-MX" dirty="0" smtClean="0"/>
              <a:t>no </a:t>
            </a:r>
            <a:r>
              <a:rPr lang="es-MX" dirty="0"/>
              <a:t>tienen acceso a la Banca Comercial, y que tampoco son atractivos para los Fondos </a:t>
            </a:r>
            <a:r>
              <a:rPr lang="es-MX" dirty="0" smtClean="0"/>
              <a:t>de </a:t>
            </a:r>
            <a:r>
              <a:rPr lang="es-MX" dirty="0"/>
              <a:t>Capital de </a:t>
            </a:r>
            <a:r>
              <a:rPr lang="es-MX" dirty="0" smtClean="0"/>
              <a:t>Riesgo, por no contar con historial empresarial y crediticio, y por el alto riesgo y altos costos de transacción que implican</a:t>
            </a:r>
            <a:r>
              <a:rPr lang="es-ES" dirty="0" smtClean="0"/>
              <a:t>.</a:t>
            </a:r>
            <a:endParaRPr lang="es-ES" dirty="0"/>
          </a:p>
          <a:p>
            <a:pPr algn="just"/>
            <a:endParaRPr lang="es-ES" dirty="0"/>
          </a:p>
        </p:txBody>
      </p:sp>
      <p:sp>
        <p:nvSpPr>
          <p:cNvPr id="8" name="10 Marcador de pie de página"/>
          <p:cNvSpPr txBox="1">
            <a:spLocks/>
          </p:cNvSpPr>
          <p:nvPr/>
        </p:nvSpPr>
        <p:spPr>
          <a:xfrm>
            <a:off x="107504" y="3284984"/>
            <a:ext cx="7560840" cy="576064"/>
          </a:xfrm>
          <a:prstGeom prst="rect">
            <a:avLst/>
          </a:prstGeom>
        </p:spPr>
        <p:txBody>
          <a:bodyPr/>
          <a:lstStyle>
            <a:defPPr>
              <a:defRPr lang="es-MX"/>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s-MX" sz="2400" b="1" dirty="0">
                <a:solidFill>
                  <a:srgbClr val="0070C0"/>
                </a:solidFill>
              </a:rPr>
              <a:t>OBJETIVO</a:t>
            </a:r>
          </a:p>
        </p:txBody>
      </p:sp>
      <p:sp>
        <p:nvSpPr>
          <p:cNvPr id="9" name="8 CuadroTexto"/>
          <p:cNvSpPr txBox="1"/>
          <p:nvPr/>
        </p:nvSpPr>
        <p:spPr>
          <a:xfrm>
            <a:off x="179512" y="3701931"/>
            <a:ext cx="8640960" cy="2031325"/>
          </a:xfrm>
          <a:prstGeom prst="rect">
            <a:avLst/>
          </a:prstGeom>
          <a:noFill/>
        </p:spPr>
        <p:txBody>
          <a:bodyPr wrap="square" rtlCol="0">
            <a:spAutoFit/>
          </a:bodyPr>
          <a:lstStyle/>
          <a:p>
            <a:pPr algn="just"/>
            <a:r>
              <a:rPr lang="es-ES" dirty="0" smtClean="0"/>
              <a:t>Tiene como objetivo proporcionar </a:t>
            </a:r>
            <a:r>
              <a:rPr lang="es-ES" dirty="0"/>
              <a:t>apoyo financiero temporal </a:t>
            </a:r>
            <a:r>
              <a:rPr lang="es-ES" dirty="0" smtClean="0"/>
              <a:t>en forma de crédito simple para </a:t>
            </a:r>
            <a:r>
              <a:rPr lang="es-ES" dirty="0"/>
              <a:t>el arranque y etapa inicial del negocio, a los proyectos de emprendedores que son incubados por alguna de las incubadoras de negocios que forman parte del </a:t>
            </a:r>
            <a:r>
              <a:rPr lang="es-ES" dirty="0" smtClean="0"/>
              <a:t>Sistema </a:t>
            </a:r>
            <a:r>
              <a:rPr lang="es-ES" dirty="0"/>
              <a:t>N</a:t>
            </a:r>
            <a:r>
              <a:rPr lang="es-ES" dirty="0" smtClean="0"/>
              <a:t>acional </a:t>
            </a:r>
            <a:r>
              <a:rPr lang="es-ES" dirty="0"/>
              <a:t>de </a:t>
            </a:r>
            <a:r>
              <a:rPr lang="es-ES" dirty="0" smtClean="0"/>
              <a:t>Incubación </a:t>
            </a:r>
            <a:r>
              <a:rPr lang="es-ES" dirty="0"/>
              <a:t>de </a:t>
            </a:r>
            <a:r>
              <a:rPr lang="es-ES" dirty="0" smtClean="0"/>
              <a:t>Empresas </a:t>
            </a:r>
            <a:r>
              <a:rPr lang="es-ES" dirty="0"/>
              <a:t>de la Secretaría de </a:t>
            </a:r>
            <a:r>
              <a:rPr lang="es-ES" dirty="0" smtClean="0"/>
              <a:t>Economía (</a:t>
            </a:r>
            <a:r>
              <a:rPr lang="es-ES" u="sng" dirty="0">
                <a:hlinkClick r:id="rId2"/>
              </a:rPr>
              <a:t>http://siem.gob.mx/snie</a:t>
            </a:r>
            <a:r>
              <a:rPr lang="es-ES" u="sng" dirty="0" smtClean="0">
                <a:hlinkClick r:id="rId2"/>
              </a:rPr>
              <a:t>/</a:t>
            </a:r>
            <a:r>
              <a:rPr lang="es-ES" u="sng" dirty="0" smtClean="0"/>
              <a:t>)</a:t>
            </a:r>
            <a:r>
              <a:rPr lang="es-ES" dirty="0" smtClean="0"/>
              <a:t>. El Programa opera como un concurso a nivel nacional donde se apoyan los mejores proyectos.</a:t>
            </a:r>
            <a:endParaRPr lang="es-ES" dirty="0"/>
          </a:p>
          <a:p>
            <a:pPr algn="just"/>
            <a:endParaRPr lang="es-ES" dirty="0"/>
          </a:p>
        </p:txBody>
      </p:sp>
      <p:sp>
        <p:nvSpPr>
          <p:cNvPr id="7" name="6 CuadroTexto"/>
          <p:cNvSpPr txBox="1"/>
          <p:nvPr/>
        </p:nvSpPr>
        <p:spPr>
          <a:xfrm>
            <a:off x="91420" y="568441"/>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smtClean="0">
                <a:solidFill>
                  <a:srgbClr val="000099"/>
                </a:solidFill>
                <a:latin typeface="Arial" pitchFamily="34" charset="0"/>
              </a:rPr>
              <a:t>CAPITAL SEMILLA</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43848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420" y="568441"/>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smtClean="0">
                <a:solidFill>
                  <a:srgbClr val="000099"/>
                </a:solidFill>
                <a:latin typeface="Arial" pitchFamily="34" charset="0"/>
              </a:rPr>
              <a:t>FINANCIAMIENTO.</a:t>
            </a:r>
            <a:endParaRPr lang="es-MX" sz="2000" b="1" dirty="0">
              <a:solidFill>
                <a:schemeClr val="tx1"/>
              </a:solidFill>
              <a:latin typeface="Arial" pitchFamily="34" charset="0"/>
              <a:cs typeface="Arial" pitchFamily="34" charset="0"/>
            </a:endParaRPr>
          </a:p>
        </p:txBody>
      </p:sp>
      <p:sp>
        <p:nvSpPr>
          <p:cNvPr id="3" name="2 CuadroTexto"/>
          <p:cNvSpPr txBox="1"/>
          <p:nvPr/>
        </p:nvSpPr>
        <p:spPr>
          <a:xfrm>
            <a:off x="85825" y="1146810"/>
            <a:ext cx="6572296"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b="1" dirty="0" smtClean="0">
                <a:solidFill>
                  <a:srgbClr val="000099"/>
                </a:solidFill>
                <a:latin typeface="Arial" pitchFamily="34" charset="0"/>
              </a:rPr>
              <a:t>Programa de Proyectos Productivos </a:t>
            </a:r>
            <a:r>
              <a:rPr lang="es-MX" b="1" dirty="0" err="1" smtClean="0">
                <a:solidFill>
                  <a:srgbClr val="000099"/>
                </a:solidFill>
                <a:latin typeface="Arial" pitchFamily="34" charset="0"/>
              </a:rPr>
              <a:t>PyME</a:t>
            </a:r>
            <a:r>
              <a:rPr lang="es-MX" b="1" dirty="0">
                <a:solidFill>
                  <a:srgbClr val="000099"/>
                </a:solidFill>
                <a:latin typeface="Arial" pitchFamily="34" charset="0"/>
              </a:rPr>
              <a:t>:</a:t>
            </a:r>
            <a:endParaRPr lang="es-MX" b="1" dirty="0">
              <a:solidFill>
                <a:schemeClr val="tx1"/>
              </a:solidFill>
              <a:latin typeface="Arial" pitchFamily="34" charset="0"/>
              <a:cs typeface="Arial" pitchFamily="34" charset="0"/>
            </a:endParaRPr>
          </a:p>
        </p:txBody>
      </p:sp>
      <p:sp>
        <p:nvSpPr>
          <p:cNvPr id="5" name="16 Rectángulo"/>
          <p:cNvSpPr>
            <a:spLocks noChangeArrowheads="1"/>
          </p:cNvSpPr>
          <p:nvPr/>
        </p:nvSpPr>
        <p:spPr bwMode="auto">
          <a:xfrm>
            <a:off x="458018" y="1805583"/>
            <a:ext cx="7560840" cy="73866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MX" sz="1400" b="1" dirty="0" smtClean="0">
                <a:solidFill>
                  <a:srgbClr val="FFC000"/>
                </a:solidFill>
              </a:rPr>
              <a:t>OBJETIVO:</a:t>
            </a:r>
            <a:r>
              <a:rPr lang="es-MX" sz="1400" b="1" dirty="0" smtClean="0"/>
              <a:t> Financiar proyectos de inversión técnica, comercial y financieramente viables que fortalezcan </a:t>
            </a:r>
            <a:r>
              <a:rPr lang="es-MX" sz="1400" b="1" dirty="0"/>
              <a:t>la competitividad de las </a:t>
            </a:r>
            <a:r>
              <a:rPr lang="es-MX" sz="1400" b="1" dirty="0" smtClean="0"/>
              <a:t>Micro, Pequeñas y Medianas Empresas (</a:t>
            </a:r>
            <a:r>
              <a:rPr lang="es-MX" sz="1400" b="1" dirty="0" err="1" smtClean="0"/>
              <a:t>MIPyMEs</a:t>
            </a:r>
            <a:r>
              <a:rPr lang="es-MX" sz="1400" b="1" dirty="0" smtClean="0"/>
              <a:t>) </a:t>
            </a:r>
            <a:r>
              <a:rPr lang="es-MX" sz="1400" b="1" dirty="0"/>
              <a:t>como medio para detonar la creación y conservación de empleos y el desarrollo </a:t>
            </a:r>
            <a:r>
              <a:rPr lang="es-MX" sz="1400" b="1" dirty="0" smtClean="0"/>
              <a:t>regional.</a:t>
            </a:r>
            <a:endParaRPr lang="es-MX" sz="1400" b="1" dirty="0"/>
          </a:p>
        </p:txBody>
      </p:sp>
      <p:sp>
        <p:nvSpPr>
          <p:cNvPr id="6" name="Text Box 4"/>
          <p:cNvSpPr txBox="1">
            <a:spLocks noChangeArrowheads="1"/>
          </p:cNvSpPr>
          <p:nvPr/>
        </p:nvSpPr>
        <p:spPr bwMode="auto">
          <a:xfrm>
            <a:off x="1371392" y="2852936"/>
            <a:ext cx="5715041" cy="338554"/>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pPr>
            <a:r>
              <a:rPr lang="es-MX" sz="1600" b="1" dirty="0">
                <a:solidFill>
                  <a:schemeClr val="bg1"/>
                </a:solidFill>
              </a:rPr>
              <a:t>PROYECTOS  SUJETOS DE </a:t>
            </a:r>
            <a:r>
              <a:rPr lang="es-MX" sz="1600" b="1" dirty="0" smtClean="0">
                <a:solidFill>
                  <a:schemeClr val="bg1"/>
                </a:solidFill>
              </a:rPr>
              <a:t>FINANCIAMIENTO</a:t>
            </a:r>
            <a:endParaRPr lang="es-ES" sz="1600" b="1" dirty="0">
              <a:solidFill>
                <a:schemeClr val="bg1"/>
              </a:solidFill>
            </a:endParaRPr>
          </a:p>
        </p:txBody>
      </p:sp>
      <p:graphicFrame>
        <p:nvGraphicFramePr>
          <p:cNvPr id="7" name="6 Diagrama"/>
          <p:cNvGraphicFramePr/>
          <p:nvPr>
            <p:extLst>
              <p:ext uri="{D42A27DB-BD31-4B8C-83A1-F6EECF244321}">
                <p14:modId xmlns:p14="http://schemas.microsoft.com/office/powerpoint/2010/main" val="2116454261"/>
              </p:ext>
            </p:extLst>
          </p:nvPr>
        </p:nvGraphicFramePr>
        <p:xfrm>
          <a:off x="683568" y="3429000"/>
          <a:ext cx="7560840"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6506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420" y="568441"/>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smtClean="0">
                <a:solidFill>
                  <a:srgbClr val="000099"/>
                </a:solidFill>
                <a:latin typeface="Arial" pitchFamily="34" charset="0"/>
              </a:rPr>
              <a:t>FINANCIAMIENTO.</a:t>
            </a:r>
            <a:endParaRPr lang="es-MX" sz="2000" b="1" dirty="0">
              <a:solidFill>
                <a:schemeClr val="tx1"/>
              </a:solidFill>
              <a:latin typeface="Arial" pitchFamily="34" charset="0"/>
              <a:cs typeface="Arial" pitchFamily="34" charset="0"/>
            </a:endParaRPr>
          </a:p>
        </p:txBody>
      </p:sp>
      <p:graphicFrame>
        <p:nvGraphicFramePr>
          <p:cNvPr id="7" name="6 Diagrama"/>
          <p:cNvGraphicFramePr/>
          <p:nvPr>
            <p:extLst>
              <p:ext uri="{D42A27DB-BD31-4B8C-83A1-F6EECF244321}">
                <p14:modId xmlns:p14="http://schemas.microsoft.com/office/powerpoint/2010/main" val="2427737508"/>
              </p:ext>
            </p:extLst>
          </p:nvPr>
        </p:nvGraphicFramePr>
        <p:xfrm>
          <a:off x="539552" y="1628800"/>
          <a:ext cx="747091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85825" y="1146810"/>
            <a:ext cx="6572296"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b="1" dirty="0" smtClean="0">
                <a:solidFill>
                  <a:srgbClr val="000099"/>
                </a:solidFill>
                <a:latin typeface="Arial" pitchFamily="34" charset="0"/>
              </a:rPr>
              <a:t>Programa de Proyectos Productivos </a:t>
            </a:r>
            <a:r>
              <a:rPr lang="es-MX" b="1" dirty="0" err="1" smtClean="0">
                <a:solidFill>
                  <a:srgbClr val="000099"/>
                </a:solidFill>
                <a:latin typeface="Arial" pitchFamily="34" charset="0"/>
              </a:rPr>
              <a:t>PyME</a:t>
            </a:r>
            <a:r>
              <a:rPr lang="es-MX" b="1" dirty="0">
                <a:solidFill>
                  <a:srgbClr val="000099"/>
                </a:solidFill>
                <a:latin typeface="Arial" pitchFamily="34" charset="0"/>
              </a:rPr>
              <a:t>:</a:t>
            </a:r>
            <a:endParaRPr lang="es-MX"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475647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420" y="568441"/>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smtClean="0">
                <a:solidFill>
                  <a:srgbClr val="000099"/>
                </a:solidFill>
                <a:latin typeface="Arial" pitchFamily="34" charset="0"/>
              </a:rPr>
              <a:t>PCEZM.</a:t>
            </a:r>
            <a:endParaRPr lang="es-MX" sz="2000" b="1" dirty="0">
              <a:solidFill>
                <a:schemeClr val="tx1"/>
              </a:solidFill>
              <a:latin typeface="Arial" pitchFamily="34" charset="0"/>
              <a:cs typeface="Arial" pitchFamily="34" charset="0"/>
            </a:endParaRPr>
          </a:p>
        </p:txBody>
      </p:sp>
      <p:pic>
        <p:nvPicPr>
          <p:cNvPr id="3" name="Picture 8"/>
          <p:cNvPicPr>
            <a:picLocks noChangeAspect="1" noChangeArrowheads="1"/>
          </p:cNvPicPr>
          <p:nvPr/>
        </p:nvPicPr>
        <p:blipFill>
          <a:blip r:embed="rId2" cstate="print"/>
          <a:srcRect/>
          <a:stretch>
            <a:fillRect/>
          </a:stretch>
        </p:blipFill>
        <p:spPr bwMode="auto">
          <a:xfrm rot="5400000">
            <a:off x="359529" y="-495436"/>
            <a:ext cx="1080121" cy="1872207"/>
          </a:xfrm>
          <a:prstGeom prst="rect">
            <a:avLst/>
          </a:prstGeom>
          <a:noFill/>
          <a:ln w="9525">
            <a:noFill/>
            <a:miter lim="800000"/>
            <a:headEnd/>
            <a:tailEnd/>
          </a:ln>
        </p:spPr>
      </p:pic>
      <p:sp>
        <p:nvSpPr>
          <p:cNvPr id="4" name="3 CuadroTexto"/>
          <p:cNvSpPr txBox="1"/>
          <p:nvPr/>
        </p:nvSpPr>
        <p:spPr bwMode="auto">
          <a:xfrm>
            <a:off x="-180528" y="-99392"/>
            <a:ext cx="2123727" cy="1077218"/>
          </a:xfrm>
          <a:prstGeom prst="rect">
            <a:avLst/>
          </a:prstGeom>
          <a:noFill/>
        </p:spPr>
        <p:txBody>
          <a:bodyPr wrap="square">
            <a:spAutoFit/>
          </a:bodyPr>
          <a:lstStyle/>
          <a:p>
            <a:pPr algn="ctr" fontAlgn="auto">
              <a:spcBef>
                <a:spcPts val="0"/>
              </a:spcBef>
              <a:spcAft>
                <a:spcPts val="0"/>
              </a:spcAft>
              <a:defRPr/>
            </a:pPr>
            <a:r>
              <a:rPr lang="es-MX" sz="1600" dirty="0">
                <a:solidFill>
                  <a:schemeClr val="bg1">
                    <a:lumMod val="95000"/>
                  </a:schemeClr>
                </a:solidFill>
                <a:latin typeface="Tw Cen MT Condensed Extra Bold" pitchFamily="34" charset="0"/>
              </a:rPr>
              <a:t>PROGRAMA PARA </a:t>
            </a:r>
          </a:p>
          <a:p>
            <a:pPr algn="ctr" fontAlgn="auto">
              <a:spcBef>
                <a:spcPts val="0"/>
              </a:spcBef>
              <a:spcAft>
                <a:spcPts val="0"/>
              </a:spcAft>
              <a:defRPr/>
            </a:pPr>
            <a:r>
              <a:rPr lang="es-MX" sz="1600" dirty="0">
                <a:solidFill>
                  <a:schemeClr val="bg1">
                    <a:lumMod val="95000"/>
                  </a:schemeClr>
                </a:solidFill>
                <a:latin typeface="Tw Cen MT Condensed Extra Bold" pitchFamily="34" charset="0"/>
              </a:rPr>
              <a:t>LA CREACIÓN DE </a:t>
            </a:r>
          </a:p>
          <a:p>
            <a:pPr algn="ctr" fontAlgn="auto">
              <a:spcBef>
                <a:spcPts val="0"/>
              </a:spcBef>
              <a:spcAft>
                <a:spcPts val="0"/>
              </a:spcAft>
              <a:defRPr/>
            </a:pPr>
            <a:r>
              <a:rPr lang="es-MX" sz="1600" dirty="0">
                <a:solidFill>
                  <a:schemeClr val="bg1">
                    <a:lumMod val="95000"/>
                  </a:schemeClr>
                </a:solidFill>
                <a:latin typeface="Tw Cen MT Condensed Extra Bold" pitchFamily="34" charset="0"/>
              </a:rPr>
              <a:t>EMPLEO EN ZONAS MARGINADAS</a:t>
            </a:r>
            <a:endParaRPr lang="es-ES" sz="1600" dirty="0">
              <a:solidFill>
                <a:schemeClr val="bg1">
                  <a:lumMod val="95000"/>
                </a:schemeClr>
              </a:solidFill>
              <a:latin typeface="Tw Cen MT Condensed Extra Bold" pitchFamily="34" charset="0"/>
            </a:endParaRPr>
          </a:p>
        </p:txBody>
      </p:sp>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38863" y="6286500"/>
            <a:ext cx="1933575" cy="500062"/>
          </a:xfrm>
          <a:prstGeom prst="rect">
            <a:avLst/>
          </a:prstGeom>
          <a:noFill/>
          <a:ln w="9525">
            <a:noFill/>
            <a:miter lim="800000"/>
            <a:headEnd/>
            <a:tailEnd/>
          </a:ln>
        </p:spPr>
      </p:pic>
      <p:grpSp>
        <p:nvGrpSpPr>
          <p:cNvPr id="6" name="19 Grupo"/>
          <p:cNvGrpSpPr>
            <a:grpSpLocks/>
          </p:cNvGrpSpPr>
          <p:nvPr/>
        </p:nvGrpSpPr>
        <p:grpSpPr bwMode="auto">
          <a:xfrm>
            <a:off x="285721" y="6000766"/>
            <a:ext cx="8786818" cy="714359"/>
            <a:chOff x="285720" y="5929330"/>
            <a:chExt cx="8786851" cy="714362"/>
          </a:xfrm>
        </p:grpSpPr>
        <p:grpSp>
          <p:nvGrpSpPr>
            <p:cNvPr id="7" name="4 Grupo"/>
            <p:cNvGrpSpPr>
              <a:grpSpLocks/>
            </p:cNvGrpSpPr>
            <p:nvPr/>
          </p:nvGrpSpPr>
          <p:grpSpPr bwMode="auto">
            <a:xfrm>
              <a:off x="285720" y="5929330"/>
              <a:ext cx="8786851" cy="714362"/>
              <a:chOff x="285720" y="5898651"/>
              <a:chExt cx="8786851" cy="714362"/>
            </a:xfrm>
          </p:grpSpPr>
          <p:pic>
            <p:nvPicPr>
              <p:cNvPr id="15" name="Picture 12"/>
              <p:cNvPicPr>
                <a:picLocks noChangeAspect="1" noChangeArrowheads="1"/>
              </p:cNvPicPr>
              <p:nvPr/>
            </p:nvPicPr>
            <p:blipFill>
              <a:blip r:embed="rId4" cstate="print"/>
              <a:srcRect/>
              <a:stretch>
                <a:fillRect/>
              </a:stretch>
            </p:blipFill>
            <p:spPr bwMode="auto">
              <a:xfrm>
                <a:off x="285720" y="5936207"/>
                <a:ext cx="8572560" cy="319634"/>
              </a:xfrm>
              <a:prstGeom prst="rect">
                <a:avLst/>
              </a:prstGeom>
              <a:noFill/>
              <a:ln w="9525">
                <a:noFill/>
                <a:miter lim="800000"/>
                <a:headEnd/>
                <a:tailEnd/>
              </a:ln>
            </p:spPr>
          </p:pic>
          <p:pic>
            <p:nvPicPr>
              <p:cNvPr id="16"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58214" y="5898651"/>
                <a:ext cx="714357" cy="714362"/>
              </a:xfrm>
              <a:prstGeom prst="rect">
                <a:avLst/>
              </a:prstGeom>
              <a:noFill/>
              <a:ln w="9525">
                <a:noFill/>
                <a:miter lim="800000"/>
                <a:headEnd/>
                <a:tailEnd/>
              </a:ln>
            </p:spPr>
          </p:pic>
        </p:grpSp>
        <p:sp>
          <p:nvSpPr>
            <p:cNvPr id="8" name="7 CuadroTexto"/>
            <p:cNvSpPr txBox="1"/>
            <p:nvPr/>
          </p:nvSpPr>
          <p:spPr>
            <a:xfrm>
              <a:off x="1928818" y="6000751"/>
              <a:ext cx="5286395" cy="307976"/>
            </a:xfrm>
            <a:prstGeom prst="rect">
              <a:avLst/>
            </a:prstGeom>
            <a:noFill/>
          </p:spPr>
          <p:txBody>
            <a:bodyPr>
              <a:spAutoFit/>
            </a:bodyPr>
            <a:lstStyle/>
            <a:p>
              <a:pPr algn="ctr" fontAlgn="auto">
                <a:spcBef>
                  <a:spcPts val="0"/>
                </a:spcBef>
                <a:spcAft>
                  <a:spcPts val="0"/>
                </a:spcAft>
                <a:defRPr/>
              </a:pPr>
              <a:r>
                <a:rPr lang="es-ES" sz="1400" b="1">
                  <a:solidFill>
                    <a:schemeClr val="tx1">
                      <a:lumMod val="75000"/>
                      <a:lumOff val="25000"/>
                    </a:schemeClr>
                  </a:solidFill>
                  <a:latin typeface="+mn-lt"/>
                </a:rPr>
                <a:t>http://empleoenzonasmarginadas.economia.gob.mx/programa/</a:t>
              </a:r>
            </a:p>
          </p:txBody>
        </p:sp>
      </p:grpSp>
      <p:pic>
        <p:nvPicPr>
          <p:cNvPr id="1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7813" y="6373812"/>
            <a:ext cx="793750" cy="484188"/>
          </a:xfrm>
          <a:prstGeom prst="rect">
            <a:avLst/>
          </a:prstGeom>
          <a:noFill/>
          <a:ln w="9525">
            <a:noFill/>
            <a:miter lim="800000"/>
            <a:headEnd/>
            <a:tailEnd/>
          </a:ln>
        </p:spPr>
      </p:pic>
      <p:pic>
        <p:nvPicPr>
          <p:cNvPr id="18"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14500" y="6373812"/>
            <a:ext cx="785813" cy="484188"/>
          </a:xfrm>
          <a:prstGeom prst="rect">
            <a:avLst/>
          </a:prstGeom>
          <a:noFill/>
          <a:ln w="9525">
            <a:noFill/>
            <a:miter lim="800000"/>
            <a:headEnd/>
            <a:tailEnd/>
          </a:ln>
        </p:spPr>
      </p:pic>
      <p:pic>
        <p:nvPicPr>
          <p:cNvPr id="19"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57750" y="6357937"/>
            <a:ext cx="785813" cy="477838"/>
          </a:xfrm>
          <a:prstGeom prst="rect">
            <a:avLst/>
          </a:prstGeom>
          <a:noFill/>
          <a:ln w="9525">
            <a:noFill/>
            <a:miter lim="800000"/>
            <a:headEnd/>
            <a:tailEnd/>
          </a:ln>
        </p:spPr>
      </p:pic>
      <p:pic>
        <p:nvPicPr>
          <p:cNvPr id="20" name="Picture 2"/>
          <p:cNvPicPr>
            <a:picLocks noChangeAspect="1" noChangeArrowheads="1"/>
          </p:cNvPicPr>
          <p:nvPr/>
        </p:nvPicPr>
        <p:blipFill>
          <a:blip r:embed="rId9" cstate="print"/>
          <a:srcRect/>
          <a:stretch>
            <a:fillRect/>
          </a:stretch>
        </p:blipFill>
        <p:spPr bwMode="auto">
          <a:xfrm>
            <a:off x="2849563" y="6357937"/>
            <a:ext cx="1651000" cy="500063"/>
          </a:xfrm>
          <a:prstGeom prst="rect">
            <a:avLst/>
          </a:prstGeom>
          <a:noFill/>
          <a:ln w="9525">
            <a:noFill/>
            <a:miter lim="800000"/>
            <a:headEnd/>
            <a:tailEnd/>
          </a:ln>
        </p:spPr>
      </p:pic>
      <p:sp>
        <p:nvSpPr>
          <p:cNvPr id="21" name="20 Rectángulo"/>
          <p:cNvSpPr/>
          <p:nvPr/>
        </p:nvSpPr>
        <p:spPr>
          <a:xfrm>
            <a:off x="-36067" y="1179909"/>
            <a:ext cx="9072563" cy="1384995"/>
          </a:xfrm>
          <a:prstGeom prst="rect">
            <a:avLst/>
          </a:prstGeom>
        </p:spPr>
        <p:txBody>
          <a:bodyPr>
            <a:spAutoFit/>
          </a:bodyPr>
          <a:lstStyle/>
          <a:p>
            <a:pPr algn="ctr" fontAlgn="auto">
              <a:spcBef>
                <a:spcPts val="0"/>
              </a:spcBef>
              <a:spcAft>
                <a:spcPts val="0"/>
              </a:spcAft>
              <a:defRPr/>
            </a:pPr>
            <a:r>
              <a:rPr lang="es-MX" sz="1200" b="1" dirty="0">
                <a:solidFill>
                  <a:schemeClr val="tx1">
                    <a:lumMod val="75000"/>
                    <a:lumOff val="25000"/>
                  </a:schemeClr>
                </a:solidFill>
                <a:latin typeface="Arial" pitchFamily="34" charset="0"/>
                <a:cs typeface="Arial" pitchFamily="34" charset="0"/>
              </a:rPr>
              <a:t>ANTECEDENTES</a:t>
            </a:r>
          </a:p>
          <a:p>
            <a:pPr algn="just" fontAlgn="auto">
              <a:spcBef>
                <a:spcPts val="0"/>
              </a:spcBef>
              <a:spcAft>
                <a:spcPts val="0"/>
              </a:spcAft>
              <a:defRPr/>
            </a:pPr>
            <a:r>
              <a:rPr lang="es-MX" sz="1200" dirty="0" smtClean="0">
                <a:latin typeface="Arial" pitchFamily="34" charset="0"/>
                <a:cs typeface="Arial" pitchFamily="34" charset="0"/>
              </a:rPr>
              <a:t>Creado </a:t>
            </a:r>
            <a:r>
              <a:rPr lang="es-MX" sz="1200" dirty="0">
                <a:latin typeface="Arial" pitchFamily="34" charset="0"/>
                <a:cs typeface="Arial" pitchFamily="34" charset="0"/>
              </a:rPr>
              <a:t>el 4 de marzo de 2008 por Decreto Presidencial, como una estrategia para cumplir con uno de los principios rectores del Plan Nacional de Desarrollo 2007-2012, en materia de Desarrollo Humano Sustentable mediante la generación de empleos formales a fin de tener un ingreso digno y mejorar su calidad de vida.</a:t>
            </a:r>
          </a:p>
          <a:p>
            <a:pPr algn="just" fontAlgn="auto">
              <a:spcBef>
                <a:spcPts val="0"/>
              </a:spcBef>
              <a:spcAft>
                <a:spcPts val="0"/>
              </a:spcAft>
              <a:defRPr/>
            </a:pPr>
            <a:endParaRPr lang="es-MX" sz="1200" dirty="0">
              <a:latin typeface="Arial" pitchFamily="34" charset="0"/>
              <a:cs typeface="Arial" pitchFamily="34" charset="0"/>
            </a:endParaRPr>
          </a:p>
          <a:p>
            <a:pPr algn="just" fontAlgn="auto">
              <a:spcBef>
                <a:spcPts val="0"/>
              </a:spcBef>
              <a:spcAft>
                <a:spcPts val="0"/>
              </a:spcAft>
              <a:defRPr/>
            </a:pPr>
            <a:endParaRPr lang="es-MX" sz="1200" dirty="0">
              <a:latin typeface="Arial" pitchFamily="34" charset="0"/>
              <a:cs typeface="Arial" pitchFamily="34" charset="0"/>
            </a:endParaRPr>
          </a:p>
          <a:p>
            <a:pPr algn="just" fontAlgn="auto">
              <a:spcBef>
                <a:spcPts val="0"/>
              </a:spcBef>
              <a:spcAft>
                <a:spcPts val="0"/>
              </a:spcAft>
              <a:defRPr/>
            </a:pPr>
            <a:endParaRPr lang="es-MX" sz="1200" dirty="0">
              <a:latin typeface="Arial" pitchFamily="34" charset="0"/>
              <a:cs typeface="Arial" pitchFamily="34" charset="0"/>
            </a:endParaRPr>
          </a:p>
        </p:txBody>
      </p:sp>
      <p:sp>
        <p:nvSpPr>
          <p:cNvPr id="22" name="21 Rectángulo"/>
          <p:cNvSpPr/>
          <p:nvPr/>
        </p:nvSpPr>
        <p:spPr>
          <a:xfrm>
            <a:off x="0" y="1981289"/>
            <a:ext cx="9072562" cy="1015663"/>
          </a:xfrm>
          <a:prstGeom prst="rect">
            <a:avLst/>
          </a:prstGeom>
        </p:spPr>
        <p:txBody>
          <a:bodyPr>
            <a:spAutoFit/>
          </a:bodyPr>
          <a:lstStyle/>
          <a:p>
            <a:pPr algn="ctr" fontAlgn="auto">
              <a:spcBef>
                <a:spcPts val="0"/>
              </a:spcBef>
              <a:spcAft>
                <a:spcPts val="0"/>
              </a:spcAft>
              <a:defRPr/>
            </a:pPr>
            <a:r>
              <a:rPr lang="es-MX" sz="1200" b="1" dirty="0">
                <a:solidFill>
                  <a:schemeClr val="tx1">
                    <a:lumMod val="75000"/>
                    <a:lumOff val="25000"/>
                  </a:schemeClr>
                </a:solidFill>
                <a:latin typeface="Arial" pitchFamily="34" charset="0"/>
                <a:cs typeface="Arial" pitchFamily="34" charset="0"/>
              </a:rPr>
              <a:t>OBJETIVO</a:t>
            </a:r>
          </a:p>
          <a:p>
            <a:pPr algn="just" fontAlgn="auto">
              <a:spcBef>
                <a:spcPts val="0"/>
              </a:spcBef>
              <a:spcAft>
                <a:spcPts val="0"/>
              </a:spcAft>
              <a:defRPr/>
            </a:pPr>
            <a:r>
              <a:rPr lang="es-MX" sz="1200" dirty="0" smtClean="0"/>
              <a:t>Apoyar </a:t>
            </a:r>
            <a:r>
              <a:rPr lang="es-MX" sz="1200" dirty="0"/>
              <a:t>el empleo y promover la instalación y operación de centros productivos en aquellas comunidades marginadas del país que reúnan las condiciones que permitan el desarrollo de empresas que representen fuentes permanentes de empleo.</a:t>
            </a:r>
          </a:p>
          <a:p>
            <a:pPr algn="just" fontAlgn="auto">
              <a:spcBef>
                <a:spcPts val="0"/>
              </a:spcBef>
              <a:spcAft>
                <a:spcPts val="0"/>
              </a:spcAft>
              <a:defRPr/>
            </a:pPr>
            <a:r>
              <a:rPr lang="es-MX" sz="1200" dirty="0"/>
              <a:t/>
            </a:r>
            <a:br>
              <a:rPr lang="es-MX" sz="1200" dirty="0"/>
            </a:br>
            <a:endParaRPr lang="es-ES" sz="1200" dirty="0">
              <a:latin typeface="Arial" pitchFamily="34" charset="0"/>
              <a:cs typeface="Arial" pitchFamily="34" charset="0"/>
            </a:endParaRPr>
          </a:p>
        </p:txBody>
      </p:sp>
      <p:sp>
        <p:nvSpPr>
          <p:cNvPr id="23" name="22 CuadroTexto"/>
          <p:cNvSpPr txBox="1"/>
          <p:nvPr/>
        </p:nvSpPr>
        <p:spPr>
          <a:xfrm>
            <a:off x="179512" y="2708920"/>
            <a:ext cx="8676456" cy="6093976"/>
          </a:xfrm>
          <a:prstGeom prst="rect">
            <a:avLst/>
          </a:prstGeom>
          <a:noFill/>
        </p:spPr>
        <p:txBody>
          <a:bodyPr wrap="square" rtlCol="0">
            <a:spAutoFit/>
          </a:bodyPr>
          <a:lstStyle/>
          <a:p>
            <a:pPr algn="ctr"/>
            <a:r>
              <a:rPr lang="es-MX" sz="1200" b="1" dirty="0" smtClean="0"/>
              <a:t>APOYOS OTORGADOS A TRAVÉS DE OTRAS INSTITUCIONES</a:t>
            </a:r>
          </a:p>
          <a:p>
            <a:pPr algn="ctr"/>
            <a:endParaRPr lang="es-MX" sz="1200" dirty="0" smtClean="0"/>
          </a:p>
          <a:p>
            <a:pPr algn="just"/>
            <a:r>
              <a:rPr lang="es-ES" sz="1200" dirty="0" smtClean="0">
                <a:solidFill>
                  <a:schemeClr val="dk1"/>
                </a:solidFill>
                <a:cs typeface="Arial" pitchFamily="34" charset="0"/>
              </a:rPr>
              <a:t>SE.- Los contribuyentes que se adhieran al PCEZM podrán acceder a un paquete integral de financiamiento en condiciones preferenciales, para la construcción de naves industriales de los centros productivos, bajo los criterios que determine la Secretaría de Economía.</a:t>
            </a:r>
          </a:p>
          <a:p>
            <a:pPr algn="just"/>
            <a:endParaRPr lang="es-MX" sz="1200" dirty="0" smtClean="0">
              <a:solidFill>
                <a:schemeClr val="dk1"/>
              </a:solidFill>
              <a:cs typeface="Arial" pitchFamily="34" charset="0"/>
            </a:endParaRPr>
          </a:p>
          <a:p>
            <a:pPr lvl="0" algn="just"/>
            <a:r>
              <a:rPr lang="es-ES" sz="1200" dirty="0" smtClean="0">
                <a:cs typeface="Arial" pitchFamily="34" charset="0"/>
              </a:rPr>
              <a:t> SHCP/BANCA DE DESARROLLO.- Créditos directos o indirectos </a:t>
            </a:r>
            <a:r>
              <a:rPr lang="es-ES" sz="1200" dirty="0" smtClean="0"/>
              <a:t>para la modernización de infraestructura</a:t>
            </a:r>
            <a:r>
              <a:rPr lang="es-ES" sz="1200" dirty="0" smtClean="0">
                <a:solidFill>
                  <a:schemeClr val="dk1"/>
                </a:solidFill>
                <a:cs typeface="Arial" pitchFamily="34" charset="0"/>
              </a:rPr>
              <a:t>. </a:t>
            </a:r>
          </a:p>
          <a:p>
            <a:pPr lvl="0" algn="just"/>
            <a:endParaRPr lang="es-MX" sz="1200" dirty="0" smtClean="0">
              <a:solidFill>
                <a:schemeClr val="dk1"/>
              </a:solidFill>
              <a:cs typeface="Arial" pitchFamily="34" charset="0"/>
            </a:endParaRPr>
          </a:p>
          <a:p>
            <a:pPr lvl="0" algn="just"/>
            <a:r>
              <a:rPr lang="es-MX" sz="1200" dirty="0" smtClean="0">
                <a:cs typeface="Arial" pitchFamily="34" charset="0"/>
              </a:rPr>
              <a:t>IMSS/ INFONAVIT.- </a:t>
            </a:r>
            <a:r>
              <a:rPr lang="es-ES" sz="1200" dirty="0" smtClean="0">
                <a:cs typeface="Arial" pitchFamily="34" charset="0"/>
              </a:rPr>
              <a:t>Reembolso de cuotas obrero-patronales. </a:t>
            </a:r>
          </a:p>
          <a:p>
            <a:pPr algn="just"/>
            <a:endParaRPr lang="es-MX" sz="1200" dirty="0" smtClean="0">
              <a:cs typeface="Arial" pitchFamily="34" charset="0"/>
            </a:endParaRPr>
          </a:p>
          <a:p>
            <a:pPr lvl="0" algn="just"/>
            <a:r>
              <a:rPr lang="es-MX" sz="1200" dirty="0" smtClean="0">
                <a:cs typeface="Arial" pitchFamily="34" charset="0"/>
              </a:rPr>
              <a:t>STPS</a:t>
            </a:r>
            <a:r>
              <a:rPr lang="es-ES" sz="1200" dirty="0" smtClean="0">
                <a:cs typeface="Arial" pitchFamily="34" charset="0"/>
              </a:rPr>
              <a:t>.- </a:t>
            </a:r>
            <a:r>
              <a:rPr lang="es-MX" sz="1200" dirty="0" smtClean="0">
                <a:cs typeface="Arial" pitchFamily="34" charset="0"/>
              </a:rPr>
              <a:t>Becas de capacitación para los nuevos trabajadores. </a:t>
            </a:r>
          </a:p>
          <a:p>
            <a:pPr lvl="0" algn="just"/>
            <a:endParaRPr lang="es-MX" sz="1200" dirty="0" smtClean="0">
              <a:ea typeface="Calibri"/>
              <a:cs typeface="Arial" pitchFamily="34" charset="0"/>
            </a:endParaRPr>
          </a:p>
          <a:p>
            <a:pPr algn="just"/>
            <a:r>
              <a:rPr lang="es-MX" sz="1200" dirty="0" smtClean="0">
                <a:cs typeface="Arial" pitchFamily="34" charset="0"/>
              </a:rPr>
              <a:t>CONAVI /  SHF.- </a:t>
            </a:r>
            <a:r>
              <a:rPr lang="es-ES" sz="1200" dirty="0" smtClean="0">
                <a:cs typeface="Arial" pitchFamily="34" charset="0"/>
              </a:rPr>
              <a:t>A</a:t>
            </a:r>
            <a:r>
              <a:rPr lang="es-MX" sz="1200" dirty="0" smtClean="0">
                <a:cs typeface="Arial" pitchFamily="34" charset="0"/>
              </a:rPr>
              <a:t>poyo para la construcción y mejoramiento de la Vivienda.</a:t>
            </a:r>
          </a:p>
          <a:p>
            <a:pPr algn="just"/>
            <a:endParaRPr lang="es-MX" sz="1200" dirty="0" smtClean="0">
              <a:cs typeface="Arial" pitchFamily="34" charset="0"/>
            </a:endParaRPr>
          </a:p>
          <a:p>
            <a:pPr algn="just"/>
            <a:r>
              <a:rPr lang="es-MX" sz="1200" dirty="0" smtClean="0">
                <a:cs typeface="Arial" pitchFamily="34" charset="0"/>
              </a:rPr>
              <a:t>SAT.- </a:t>
            </a:r>
            <a:r>
              <a:rPr lang="es-ES" sz="1200" dirty="0" smtClean="0"/>
              <a:t>Deducción de forma inmediata de las inversiones efectuadas por los empresarios en bienes nuevos de activo fijo que realicen en los centros productivos</a:t>
            </a:r>
            <a:r>
              <a:rPr lang="es-MX" sz="1200" dirty="0" smtClean="0">
                <a:cs typeface="Arial" pitchFamily="34" charset="0"/>
              </a:rPr>
              <a:t>.</a:t>
            </a:r>
            <a:endParaRPr lang="es-ES" sz="1200" dirty="0" smtClean="0">
              <a:ea typeface="Calibri"/>
              <a:cs typeface="Arial" pitchFamily="34" charset="0"/>
            </a:endParaRPr>
          </a:p>
          <a:p>
            <a:pPr lvl="0" algn="just"/>
            <a:endParaRPr lang="es-ES" sz="1200" b="1" dirty="0" smtClean="0">
              <a:ea typeface="Calibri"/>
              <a:cs typeface="Arial" pitchFamily="34" charset="0"/>
            </a:endParaRPr>
          </a:p>
          <a:p>
            <a:pPr lvl="0" algn="just"/>
            <a:endParaRPr lang="es-MX" sz="1200" b="1" dirty="0" smtClean="0">
              <a:cs typeface="Arial" pitchFamily="34" charset="0"/>
            </a:endParaRPr>
          </a:p>
          <a:p>
            <a:pPr lvl="0" algn="just"/>
            <a:endParaRPr lang="es-ES" sz="1200" b="1" dirty="0" smtClean="0">
              <a:cs typeface="Arial" pitchFamily="34" charset="0"/>
            </a:endParaRPr>
          </a:p>
          <a:p>
            <a:pPr lvl="0" algn="just"/>
            <a:endParaRPr lang="es-MX" sz="1200" b="1" dirty="0" smtClean="0">
              <a:ea typeface="Calibri"/>
              <a:cs typeface="Arial" pitchFamily="34" charset="0"/>
            </a:endParaRPr>
          </a:p>
          <a:p>
            <a:pPr lvl="0" algn="just"/>
            <a:endParaRPr lang="es-ES" sz="1200" b="1" dirty="0" smtClean="0">
              <a:ea typeface="Calibri"/>
              <a:cs typeface="Arial" pitchFamily="34" charset="0"/>
            </a:endParaRPr>
          </a:p>
          <a:p>
            <a:pPr lvl="0" algn="just"/>
            <a:endParaRPr lang="es-ES" sz="1200" dirty="0" smtClean="0">
              <a:solidFill>
                <a:schemeClr val="dk1"/>
              </a:solidFill>
              <a:cs typeface="Arial" pitchFamily="34" charset="0"/>
            </a:endParaRPr>
          </a:p>
          <a:p>
            <a:pPr algn="just"/>
            <a:endParaRPr lang="es-ES" sz="1200" b="1" dirty="0" smtClean="0">
              <a:solidFill>
                <a:schemeClr val="dk1"/>
              </a:solidFill>
              <a:cs typeface="Arial" pitchFamily="34" charset="0"/>
            </a:endParaRPr>
          </a:p>
          <a:p>
            <a:pPr algn="just"/>
            <a:endParaRPr lang="es-MX" sz="1200" b="1" dirty="0" smtClean="0">
              <a:solidFill>
                <a:schemeClr val="dk1"/>
              </a:solidFill>
              <a:cs typeface="Arial" pitchFamily="34" charset="0"/>
            </a:endParaRPr>
          </a:p>
          <a:p>
            <a:pPr algn="just"/>
            <a:endParaRPr lang="es-ES" sz="1200" b="1" dirty="0" smtClean="0">
              <a:solidFill>
                <a:schemeClr val="dk1"/>
              </a:solidFill>
              <a:cs typeface="Arial" pitchFamily="34" charset="0"/>
            </a:endParaRPr>
          </a:p>
          <a:p>
            <a:pPr algn="ctr"/>
            <a:endParaRPr lang="es-MX" sz="1200" dirty="0" smtClean="0"/>
          </a:p>
          <a:p>
            <a:pPr algn="ctr"/>
            <a:endParaRPr lang="es-MX" sz="1200" dirty="0" smtClean="0"/>
          </a:p>
          <a:p>
            <a:pPr algn="just"/>
            <a:endParaRPr lang="es-MX" sz="1200" dirty="0" smtClean="0"/>
          </a:p>
          <a:p>
            <a:pPr algn="ctr"/>
            <a:endParaRPr lang="es-MX" sz="1200" dirty="0" smtClean="0"/>
          </a:p>
          <a:p>
            <a:pPr algn="ctr"/>
            <a:endParaRPr lang="es-MX" sz="1200" dirty="0" smtClean="0"/>
          </a:p>
          <a:p>
            <a:pPr algn="ctr"/>
            <a:endParaRPr lang="es-MX" sz="1200" dirty="0" smtClean="0"/>
          </a:p>
          <a:p>
            <a:endParaRPr lang="es-ES" dirty="0"/>
          </a:p>
        </p:txBody>
      </p:sp>
    </p:spTree>
    <p:extLst>
      <p:ext uri="{BB962C8B-B14F-4D97-AF65-F5344CB8AC3E}">
        <p14:creationId xmlns:p14="http://schemas.microsoft.com/office/powerpoint/2010/main" val="26360860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420" y="568441"/>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smtClean="0">
                <a:solidFill>
                  <a:srgbClr val="000099"/>
                </a:solidFill>
                <a:latin typeface="Arial" pitchFamily="34" charset="0"/>
              </a:rPr>
              <a:t>PROMOCIÓN: EVENTOS </a:t>
            </a:r>
            <a:r>
              <a:rPr lang="es-MX" sz="2000" b="1" dirty="0" err="1" smtClean="0">
                <a:solidFill>
                  <a:srgbClr val="000099"/>
                </a:solidFill>
                <a:latin typeface="Arial" pitchFamily="34" charset="0"/>
              </a:rPr>
              <a:t>PyME</a:t>
            </a:r>
            <a:endParaRPr lang="es-MX" sz="2000" b="1" dirty="0">
              <a:solidFill>
                <a:schemeClr val="tx1"/>
              </a:solidFill>
              <a:latin typeface="Arial" pitchFamily="34" charset="0"/>
              <a:cs typeface="Arial" pitchFamily="34" charset="0"/>
            </a:endParaRPr>
          </a:p>
        </p:txBody>
      </p:sp>
      <p:sp>
        <p:nvSpPr>
          <p:cNvPr id="3" name="2 CuadroTexto"/>
          <p:cNvSpPr txBox="1"/>
          <p:nvPr/>
        </p:nvSpPr>
        <p:spPr>
          <a:xfrm>
            <a:off x="395537" y="1537682"/>
            <a:ext cx="8568951" cy="5078313"/>
          </a:xfrm>
          <a:prstGeom prst="rect">
            <a:avLst/>
          </a:prstGeom>
          <a:noFill/>
        </p:spPr>
        <p:txBody>
          <a:bodyPr wrap="square" rtlCol="0">
            <a:spAutoFit/>
          </a:bodyPr>
          <a:lstStyle/>
          <a:p>
            <a:pPr algn="just"/>
            <a:r>
              <a:rPr lang="es-MX" b="1" dirty="0" smtClean="0">
                <a:solidFill>
                  <a:srgbClr val="0070C0"/>
                </a:solidFill>
              </a:rPr>
              <a:t>Difundir los programas, herramientas y e instrumentos de apoyos del Gobierno Federal y demás instituciones públicas y privadas a favor de </a:t>
            </a:r>
            <a:r>
              <a:rPr lang="es-MX" b="1" dirty="0">
                <a:solidFill>
                  <a:srgbClr val="0070C0"/>
                </a:solidFill>
              </a:rPr>
              <a:t>los emprendedores y </a:t>
            </a:r>
            <a:r>
              <a:rPr lang="es-MX" b="1" dirty="0" smtClean="0">
                <a:solidFill>
                  <a:srgbClr val="0070C0"/>
                </a:solidFill>
              </a:rPr>
              <a:t> </a:t>
            </a:r>
            <a:r>
              <a:rPr lang="es-MX" b="1" dirty="0">
                <a:solidFill>
                  <a:srgbClr val="0070C0"/>
                </a:solidFill>
              </a:rPr>
              <a:t>las </a:t>
            </a:r>
            <a:r>
              <a:rPr lang="es-MX" b="1" dirty="0" err="1" smtClean="0">
                <a:solidFill>
                  <a:srgbClr val="0070C0"/>
                </a:solidFill>
              </a:rPr>
              <a:t>MIPyMEs</a:t>
            </a:r>
            <a:r>
              <a:rPr lang="es-MX" b="1" dirty="0" smtClean="0">
                <a:solidFill>
                  <a:srgbClr val="0070C0"/>
                </a:solidFill>
              </a:rPr>
              <a:t>. También permiten </a:t>
            </a:r>
            <a:r>
              <a:rPr lang="es-MX" b="1" dirty="0">
                <a:solidFill>
                  <a:srgbClr val="0070C0"/>
                </a:solidFill>
              </a:rPr>
              <a:t>intercambiar experiencias y establecer contactos de </a:t>
            </a:r>
            <a:r>
              <a:rPr lang="es-MX" b="1" dirty="0" smtClean="0">
                <a:solidFill>
                  <a:srgbClr val="0070C0"/>
                </a:solidFill>
              </a:rPr>
              <a:t>negocios, así como recibir </a:t>
            </a:r>
            <a:r>
              <a:rPr lang="es-MX" b="1" dirty="0">
                <a:solidFill>
                  <a:srgbClr val="0070C0"/>
                </a:solidFill>
              </a:rPr>
              <a:t>capacitación a través de seminarios, talleres y conferencias. </a:t>
            </a:r>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MX" dirty="0" smtClean="0"/>
          </a:p>
          <a:p>
            <a:pPr algn="just"/>
            <a:endParaRPr lang="es-MX" dirty="0"/>
          </a:p>
          <a:p>
            <a:pPr algn="just"/>
            <a:endParaRPr lang="es-MX" dirty="0"/>
          </a:p>
        </p:txBody>
      </p:sp>
      <p:sp>
        <p:nvSpPr>
          <p:cNvPr id="4" name="3 CuadroTexto"/>
          <p:cNvSpPr txBox="1"/>
          <p:nvPr/>
        </p:nvSpPr>
        <p:spPr>
          <a:xfrm>
            <a:off x="395536" y="1156102"/>
            <a:ext cx="1293944" cy="400110"/>
          </a:xfrm>
          <a:prstGeom prst="rect">
            <a:avLst/>
          </a:prstGeom>
          <a:noFill/>
        </p:spPr>
        <p:txBody>
          <a:bodyPr wrap="none" rtlCol="0">
            <a:spAutoFit/>
          </a:bodyPr>
          <a:lstStyle/>
          <a:p>
            <a:r>
              <a:rPr lang="es-MX" sz="2000" b="1" dirty="0" smtClean="0">
                <a:solidFill>
                  <a:schemeClr val="tx2">
                    <a:lumMod val="60000"/>
                    <a:lumOff val="40000"/>
                  </a:schemeClr>
                </a:solidFill>
              </a:rPr>
              <a:t>Objetivo:</a:t>
            </a:r>
            <a:endParaRPr lang="es-MX" sz="2000" b="1" dirty="0">
              <a:solidFill>
                <a:schemeClr val="tx2">
                  <a:lumMod val="60000"/>
                  <a:lumOff val="40000"/>
                </a:schemeClr>
              </a:solidFill>
            </a:endParaRPr>
          </a:p>
        </p:txBody>
      </p:sp>
      <p:sp>
        <p:nvSpPr>
          <p:cNvPr id="6" name="5 Rectángulo"/>
          <p:cNvSpPr/>
          <p:nvPr/>
        </p:nvSpPr>
        <p:spPr>
          <a:xfrm>
            <a:off x="611560" y="3212976"/>
            <a:ext cx="2286591"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Semanas </a:t>
            </a:r>
            <a:r>
              <a:rPr lang="es-MX" sz="2000" b="1" dirty="0" smtClean="0"/>
              <a:t>Regionales</a:t>
            </a:r>
            <a:r>
              <a:rPr lang="es-MX" b="1" dirty="0" smtClean="0"/>
              <a:t> </a:t>
            </a:r>
            <a:endParaRPr lang="es-MX" b="1" dirty="0"/>
          </a:p>
          <a:p>
            <a:pPr algn="ctr"/>
            <a:r>
              <a:rPr lang="es-MX" b="1" dirty="0" err="1"/>
              <a:t>PyME</a:t>
            </a:r>
            <a:endParaRPr lang="es-MX" b="1" dirty="0"/>
          </a:p>
        </p:txBody>
      </p:sp>
      <p:sp>
        <p:nvSpPr>
          <p:cNvPr id="7" name="6 Rectángulo"/>
          <p:cNvSpPr/>
          <p:nvPr/>
        </p:nvSpPr>
        <p:spPr>
          <a:xfrm>
            <a:off x="539552" y="5508340"/>
            <a:ext cx="2448272" cy="1108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Foros </a:t>
            </a:r>
            <a:r>
              <a:rPr lang="es-MX" sz="2000" b="1" dirty="0" err="1" smtClean="0"/>
              <a:t>PyMES</a:t>
            </a:r>
            <a:endParaRPr lang="es-MX" sz="2000" b="1" dirty="0"/>
          </a:p>
        </p:txBody>
      </p:sp>
      <p:sp>
        <p:nvSpPr>
          <p:cNvPr id="8" name="7 Elipse"/>
          <p:cNvSpPr/>
          <p:nvPr/>
        </p:nvSpPr>
        <p:spPr>
          <a:xfrm>
            <a:off x="2915816" y="3753036"/>
            <a:ext cx="3312368" cy="2169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t>SEMANA</a:t>
            </a:r>
          </a:p>
          <a:p>
            <a:pPr algn="ctr"/>
            <a:r>
              <a:rPr lang="es-MX" sz="2400" b="1" dirty="0"/>
              <a:t>NACIONAL </a:t>
            </a:r>
          </a:p>
          <a:p>
            <a:pPr algn="ctr"/>
            <a:r>
              <a:rPr lang="es-MX" sz="2400" b="1" dirty="0" err="1"/>
              <a:t>PyME</a:t>
            </a:r>
            <a:endParaRPr lang="es-MX" sz="2400" b="1" dirty="0"/>
          </a:p>
          <a:p>
            <a:pPr algn="ctr"/>
            <a:endParaRPr lang="es-MX" dirty="0"/>
          </a:p>
        </p:txBody>
      </p:sp>
      <p:sp>
        <p:nvSpPr>
          <p:cNvPr id="9" name="8 Rectángulo"/>
          <p:cNvSpPr/>
          <p:nvPr/>
        </p:nvSpPr>
        <p:spPr>
          <a:xfrm>
            <a:off x="6300192" y="3212976"/>
            <a:ext cx="2520280"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Foros Temáticos</a:t>
            </a:r>
            <a:endParaRPr lang="es-MX" sz="2000" b="1" dirty="0"/>
          </a:p>
        </p:txBody>
      </p:sp>
      <p:sp>
        <p:nvSpPr>
          <p:cNvPr id="13" name="12 Rectángulo"/>
          <p:cNvSpPr/>
          <p:nvPr/>
        </p:nvSpPr>
        <p:spPr>
          <a:xfrm>
            <a:off x="6376291" y="5229201"/>
            <a:ext cx="2368082" cy="1386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Apoyo a campañas de promoción de productos, casos de éxito, programas de apoyo  a </a:t>
            </a:r>
            <a:r>
              <a:rPr lang="es-MX" b="1" dirty="0" err="1" smtClean="0"/>
              <a:t>PyMEs</a:t>
            </a:r>
            <a:r>
              <a:rPr lang="es-MX" b="1" dirty="0" smtClean="0"/>
              <a:t>   </a:t>
            </a:r>
            <a:endParaRPr lang="es-MX" b="1" dirty="0"/>
          </a:p>
        </p:txBody>
      </p:sp>
    </p:spTree>
    <p:extLst>
      <p:ext uri="{BB962C8B-B14F-4D97-AF65-F5344CB8AC3E}">
        <p14:creationId xmlns:p14="http://schemas.microsoft.com/office/powerpoint/2010/main" val="2768808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075" y="568325"/>
            <a:ext cx="6572250" cy="4000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s-MX" sz="2000" b="1" dirty="0">
                <a:solidFill>
                  <a:srgbClr val="000099"/>
                </a:solidFill>
                <a:latin typeface="Arial" pitchFamily="34" charset="0"/>
              </a:rPr>
              <a:t>PROGRAMA NACIONAL DE GACELAS.</a:t>
            </a:r>
            <a:endParaRPr lang="es-MX" sz="2000" b="1" dirty="0">
              <a:solidFill>
                <a:schemeClr val="tx1"/>
              </a:solidFill>
              <a:latin typeface="Arial" pitchFamily="34" charset="0"/>
              <a:cs typeface="Arial" pitchFamily="34" charset="0"/>
            </a:endParaRPr>
          </a:p>
        </p:txBody>
      </p:sp>
      <p:pic>
        <p:nvPicPr>
          <p:cNvPr id="114691" name="Picture 2" descr="C:\Users\Gacela 2\Pictures\Nueva carpeta\Logos\gacela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50" y="1714500"/>
            <a:ext cx="185737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3 Grupo"/>
          <p:cNvGrpSpPr/>
          <p:nvPr/>
        </p:nvGrpSpPr>
        <p:grpSpPr>
          <a:xfrm>
            <a:off x="4101481" y="1680258"/>
            <a:ext cx="2702767" cy="3980990"/>
            <a:chOff x="588207" y="919543"/>
            <a:chExt cx="2702767" cy="3980990"/>
          </a:xfrm>
          <a:scene3d>
            <a:camera prst="orthographicFront">
              <a:rot lat="0" lon="0" rev="0"/>
            </a:camera>
            <a:lightRig rig="balanced" dir="t">
              <a:rot lat="0" lon="0" rev="8700000"/>
            </a:lightRig>
          </a:scene3d>
        </p:grpSpPr>
        <p:sp>
          <p:nvSpPr>
            <p:cNvPr id="5" name="4 Rectángulo"/>
            <p:cNvSpPr/>
            <p:nvPr/>
          </p:nvSpPr>
          <p:spPr>
            <a:xfrm>
              <a:off x="588207" y="919543"/>
              <a:ext cx="2702767" cy="3980990"/>
            </a:xfrm>
            <a:prstGeom prst="rect">
              <a:avLst/>
            </a:prstGeom>
            <a:solidFill>
              <a:schemeClr val="accent3"/>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6" name="5 Rectángulo"/>
            <p:cNvSpPr/>
            <p:nvPr/>
          </p:nvSpPr>
          <p:spPr>
            <a:xfrm>
              <a:off x="588207" y="919543"/>
              <a:ext cx="2702767" cy="3980990"/>
            </a:xfrm>
            <a:prstGeom prst="rect">
              <a:avLst/>
            </a:prstGeom>
            <a:sp3d/>
          </p:spPr>
          <p:style>
            <a:lnRef idx="0">
              <a:scrgbClr r="0" g="0" b="0"/>
            </a:lnRef>
            <a:fillRef idx="0">
              <a:scrgbClr r="0" g="0" b="0"/>
            </a:fillRef>
            <a:effectRef idx="0">
              <a:scrgbClr r="0" g="0" b="0"/>
            </a:effectRef>
            <a:fontRef idx="minor">
              <a:schemeClr val="lt1"/>
            </a:fontRef>
          </p:style>
          <p:txBody>
            <a:bodyPr lIns="192024" tIns="478551" rIns="192024" bIns="192024" spcCol="1270"/>
            <a:lstStyle/>
            <a:p>
              <a:pPr marL="228600" lvl="1" indent="-228600" defTabSz="933450">
                <a:lnSpc>
                  <a:spcPct val="90000"/>
                </a:lnSpc>
                <a:spcAft>
                  <a:spcPct val="15000"/>
                </a:spcAft>
                <a:buFontTx/>
                <a:buChar char="••"/>
                <a:defRPr/>
              </a:pPr>
              <a:r>
                <a:rPr lang="es-MX" sz="2100" dirty="0"/>
                <a:t>PROLOGYCA</a:t>
              </a:r>
            </a:p>
            <a:p>
              <a:pPr marL="228600" lvl="1" indent="-228600" defTabSz="933450">
                <a:lnSpc>
                  <a:spcPct val="90000"/>
                </a:lnSpc>
                <a:spcAft>
                  <a:spcPct val="15000"/>
                </a:spcAft>
                <a:buFontTx/>
                <a:buChar char="••"/>
                <a:defRPr/>
              </a:pPr>
              <a:r>
                <a:rPr lang="es-MX" sz="2100" dirty="0"/>
                <a:t>LEAN MANUFACTURING</a:t>
              </a:r>
            </a:p>
            <a:p>
              <a:pPr marL="228600" lvl="1" indent="-228600" defTabSz="933450">
                <a:lnSpc>
                  <a:spcPct val="90000"/>
                </a:lnSpc>
                <a:spcAft>
                  <a:spcPct val="15000"/>
                </a:spcAft>
                <a:buFontTx/>
                <a:buChar char="••"/>
                <a:defRPr/>
              </a:pPr>
              <a:r>
                <a:rPr lang="es-MX" sz="2100" dirty="0"/>
                <a:t>FONDO GACELA DE CAPITAL DE RIESGO</a:t>
              </a:r>
            </a:p>
            <a:p>
              <a:pPr marL="228600" lvl="1" indent="-228600" defTabSz="933450">
                <a:lnSpc>
                  <a:spcPct val="90000"/>
                </a:lnSpc>
                <a:spcAft>
                  <a:spcPct val="15000"/>
                </a:spcAft>
                <a:buFontTx/>
                <a:buChar char="••"/>
                <a:defRPr/>
              </a:pPr>
              <a:r>
                <a:rPr lang="es-MX" sz="2100" dirty="0"/>
                <a:t>PARQUES TECNOLÓGICOS</a:t>
              </a:r>
            </a:p>
            <a:p>
              <a:pPr marL="228600" lvl="1" indent="-228600" defTabSz="933450">
                <a:lnSpc>
                  <a:spcPct val="90000"/>
                </a:lnSpc>
                <a:spcAft>
                  <a:spcPct val="15000"/>
                </a:spcAft>
                <a:buFontTx/>
                <a:buChar char="••"/>
                <a:defRPr/>
              </a:pPr>
              <a:r>
                <a:rPr lang="es-MX" sz="2100" dirty="0" err="1"/>
                <a:t>TechBA</a:t>
              </a:r>
              <a:endParaRPr lang="es-MX" sz="2100" dirty="0"/>
            </a:p>
            <a:p>
              <a:pPr marL="228600" lvl="1" indent="-228600" defTabSz="933450">
                <a:lnSpc>
                  <a:spcPct val="90000"/>
                </a:lnSpc>
                <a:spcAft>
                  <a:spcPct val="15000"/>
                </a:spcAft>
                <a:buFontTx/>
                <a:buChar char="••"/>
                <a:defRPr/>
              </a:pPr>
              <a:r>
                <a:rPr lang="es-MX" sz="2100" dirty="0"/>
                <a:t>CENALTECS</a:t>
              </a:r>
            </a:p>
          </p:txBody>
        </p:sp>
      </p:grpSp>
      <p:grpSp>
        <p:nvGrpSpPr>
          <p:cNvPr id="114693" name="6 Grupo"/>
          <p:cNvGrpSpPr>
            <a:grpSpLocks/>
          </p:cNvGrpSpPr>
          <p:nvPr/>
        </p:nvGrpSpPr>
        <p:grpSpPr bwMode="auto">
          <a:xfrm>
            <a:off x="2949575" y="1916113"/>
            <a:ext cx="542925" cy="3981450"/>
            <a:chOff x="45600" y="919543"/>
            <a:chExt cx="542608" cy="3980990"/>
          </a:xfrm>
        </p:grpSpPr>
        <p:sp>
          <p:nvSpPr>
            <p:cNvPr id="8" name="7 Rectángulo"/>
            <p:cNvSpPr/>
            <p:nvPr/>
          </p:nvSpPr>
          <p:spPr>
            <a:xfrm rot="16200000">
              <a:off x="-1673591" y="2638734"/>
              <a:ext cx="3980990" cy="5426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8 Rectángulo"/>
            <p:cNvSpPr/>
            <p:nvPr/>
          </p:nvSpPr>
          <p:spPr>
            <a:xfrm rot="16200000">
              <a:off x="-1673591" y="2638734"/>
              <a:ext cx="3980990" cy="5426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478551" bIns="0" spcCol="1270"/>
            <a:lstStyle/>
            <a:p>
              <a:pPr algn="r" defTabSz="844550">
                <a:lnSpc>
                  <a:spcPct val="90000"/>
                </a:lnSpc>
                <a:spcAft>
                  <a:spcPct val="35000"/>
                </a:spcAft>
                <a:defRPr/>
              </a:pPr>
              <a:r>
                <a:rPr lang="es-MX" sz="1900" b="1" dirty="0"/>
                <a:t>PROGRAMA NACIONAL DE EMPRESAS GACELA</a:t>
              </a:r>
            </a:p>
          </p:txBody>
        </p:sp>
      </p:grpSp>
    </p:spTree>
    <p:extLst>
      <p:ext uri="{BB962C8B-B14F-4D97-AF65-F5344CB8AC3E}">
        <p14:creationId xmlns:p14="http://schemas.microsoft.com/office/powerpoint/2010/main" val="41301928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92075" y="568325"/>
            <a:ext cx="6572250" cy="4000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s-MX" sz="2000" b="1" dirty="0">
                <a:solidFill>
                  <a:srgbClr val="000099"/>
                </a:solidFill>
                <a:latin typeface="Arial" pitchFamily="34" charset="0"/>
              </a:rPr>
              <a:t>DESARROLLO DE PROVEEDORES / TRACTORAS.</a:t>
            </a:r>
            <a:endParaRPr lang="es-MX" sz="2000" b="1" dirty="0">
              <a:solidFill>
                <a:schemeClr val="tx1"/>
              </a:solidFill>
              <a:latin typeface="Arial" pitchFamily="34" charset="0"/>
              <a:cs typeface="Arial" pitchFamily="34" charset="0"/>
            </a:endParaRPr>
          </a:p>
        </p:txBody>
      </p:sp>
      <p:sp>
        <p:nvSpPr>
          <p:cNvPr id="117763" name="3 Rectángulo"/>
          <p:cNvSpPr>
            <a:spLocks noChangeArrowheads="1"/>
          </p:cNvSpPr>
          <p:nvPr/>
        </p:nvSpPr>
        <p:spPr bwMode="auto">
          <a:xfrm>
            <a:off x="1428750" y="1412875"/>
            <a:ext cx="2224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4625" indent="-174625" algn="just">
              <a:spcBef>
                <a:spcPts val="600"/>
              </a:spcBef>
              <a:buClr>
                <a:srgbClr val="C00000"/>
              </a:buClr>
              <a:buFont typeface="Arial" pitchFamily="34" charset="0"/>
              <a:buChar char="•"/>
            </a:pPr>
            <a:r>
              <a:rPr lang="es-ES_tradnl" b="1">
                <a:solidFill>
                  <a:srgbClr val="002060"/>
                </a:solidFill>
              </a:rPr>
              <a:t>En que consiste</a:t>
            </a:r>
            <a:endParaRPr lang="es-MX" b="1">
              <a:solidFill>
                <a:srgbClr val="002060"/>
              </a:solidFill>
            </a:endParaRPr>
          </a:p>
        </p:txBody>
      </p:sp>
      <p:sp>
        <p:nvSpPr>
          <p:cNvPr id="117764" name="4 Rectángulo"/>
          <p:cNvSpPr>
            <a:spLocks noChangeArrowheads="1"/>
          </p:cNvSpPr>
          <p:nvPr/>
        </p:nvSpPr>
        <p:spPr bwMode="auto">
          <a:xfrm>
            <a:off x="1428750" y="1989138"/>
            <a:ext cx="4929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4625" indent="-174625" algn="just">
              <a:spcBef>
                <a:spcPts val="600"/>
              </a:spcBef>
              <a:buClr>
                <a:srgbClr val="C00000"/>
              </a:buClr>
              <a:buFont typeface="Arial" pitchFamily="34" charset="0"/>
              <a:buChar char="•"/>
            </a:pPr>
            <a:r>
              <a:rPr lang="es-MX">
                <a:solidFill>
                  <a:srgbClr val="002060"/>
                </a:solidFill>
              </a:rPr>
              <a:t>Programas que lo integran</a:t>
            </a:r>
          </a:p>
        </p:txBody>
      </p:sp>
      <p:sp>
        <p:nvSpPr>
          <p:cNvPr id="117765" name="5 Rectángulo"/>
          <p:cNvSpPr>
            <a:spLocks noChangeArrowheads="1"/>
          </p:cNvSpPr>
          <p:nvPr/>
        </p:nvSpPr>
        <p:spPr bwMode="auto">
          <a:xfrm>
            <a:off x="1500188" y="2276475"/>
            <a:ext cx="56435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31825" indent="-174625" algn="just">
              <a:spcBef>
                <a:spcPts val="600"/>
              </a:spcBef>
              <a:buClr>
                <a:srgbClr val="C00000"/>
              </a:buClr>
              <a:buFont typeface="Wingdings" pitchFamily="2" charset="2"/>
              <a:buChar char="§"/>
            </a:pPr>
            <a:r>
              <a:rPr lang="es-MX" sz="1600">
                <a:solidFill>
                  <a:srgbClr val="002060"/>
                </a:solidFill>
              </a:rPr>
              <a:t>Programa Nacional de Empresas Tractoras – Desarrollo de Proveedores</a:t>
            </a:r>
          </a:p>
          <a:p>
            <a:pPr marL="631825" indent="-174625" algn="just">
              <a:spcBef>
                <a:spcPts val="600"/>
              </a:spcBef>
              <a:buClr>
                <a:srgbClr val="C00000"/>
              </a:buClr>
              <a:buFont typeface="Wingdings" pitchFamily="2" charset="2"/>
              <a:buChar char="§"/>
            </a:pPr>
            <a:r>
              <a:rPr lang="es-MX" sz="1600">
                <a:solidFill>
                  <a:srgbClr val="002060"/>
                </a:solidFill>
              </a:rPr>
              <a:t>Proyecto de Comercialización Hecho en México y Planes de Impacto Sectorial y Regional</a:t>
            </a:r>
          </a:p>
          <a:p>
            <a:pPr marL="631825" indent="-174625" algn="just">
              <a:spcBef>
                <a:spcPts val="600"/>
              </a:spcBef>
              <a:buClr>
                <a:srgbClr val="C00000"/>
              </a:buClr>
              <a:buFont typeface="Wingdings" pitchFamily="2" charset="2"/>
              <a:buChar char="§"/>
            </a:pPr>
            <a:r>
              <a:rPr lang="es-MX" sz="1600">
                <a:solidFill>
                  <a:srgbClr val="002060"/>
                </a:solidFill>
              </a:rPr>
              <a:t>Programa de Agrupamientos Empresariales</a:t>
            </a:r>
          </a:p>
        </p:txBody>
      </p:sp>
      <p:sp>
        <p:nvSpPr>
          <p:cNvPr id="117766" name="6 Rectángulo"/>
          <p:cNvSpPr>
            <a:spLocks noChangeArrowheads="1"/>
          </p:cNvSpPr>
          <p:nvPr/>
        </p:nvSpPr>
        <p:spPr bwMode="auto">
          <a:xfrm>
            <a:off x="1357313" y="3779838"/>
            <a:ext cx="542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4625" indent="-174625" algn="just">
              <a:spcBef>
                <a:spcPts val="600"/>
              </a:spcBef>
              <a:buClr>
                <a:srgbClr val="C00000"/>
              </a:buClr>
              <a:buFont typeface="Arial" pitchFamily="34" charset="0"/>
              <a:buChar char="•"/>
            </a:pPr>
            <a:r>
              <a:rPr lang="es-MX">
                <a:solidFill>
                  <a:srgbClr val="002060"/>
                </a:solidFill>
              </a:rPr>
              <a:t>Vinculación con Fondo PYME</a:t>
            </a:r>
            <a:endParaRPr lang="es-MX" u="sng">
              <a:solidFill>
                <a:srgbClr val="002060"/>
              </a:solidFill>
            </a:endParaRPr>
          </a:p>
        </p:txBody>
      </p:sp>
      <p:sp>
        <p:nvSpPr>
          <p:cNvPr id="117767" name="2 Marcador de contenido"/>
          <p:cNvSpPr txBox="1">
            <a:spLocks/>
          </p:cNvSpPr>
          <p:nvPr/>
        </p:nvSpPr>
        <p:spPr bwMode="auto">
          <a:xfrm>
            <a:off x="457200" y="4337050"/>
            <a:ext cx="82296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600"/>
              </a:spcBef>
              <a:buClr>
                <a:srgbClr val="C00000"/>
              </a:buClr>
              <a:buSzPct val="95000"/>
              <a:buFont typeface="Wingdings 2" pitchFamily="18" charset="2"/>
              <a:buNone/>
            </a:pPr>
            <a:r>
              <a:rPr lang="es-MX" sz="2200">
                <a:solidFill>
                  <a:srgbClr val="002060"/>
                </a:solidFill>
                <a:latin typeface="Calibri" pitchFamily="34" charset="0"/>
              </a:rPr>
              <a:t>“Es la estrategia del Gobierno Federal para integrar a la Pequeña y Mediana empresa a los grandes flujos comerciales ”</a:t>
            </a:r>
          </a:p>
          <a:p>
            <a:pPr algn="ctr" eaLnBrk="1" hangingPunct="1">
              <a:spcBef>
                <a:spcPts val="600"/>
              </a:spcBef>
              <a:buClr>
                <a:srgbClr val="C00000"/>
              </a:buClr>
              <a:buSzPct val="95000"/>
              <a:buFont typeface="Wingdings 2" pitchFamily="18" charset="2"/>
              <a:buNone/>
            </a:pPr>
            <a:r>
              <a:rPr lang="es-MX" sz="2200">
                <a:solidFill>
                  <a:srgbClr val="002060"/>
                </a:solidFill>
                <a:latin typeface="Calibri" pitchFamily="34" charset="0"/>
              </a:rPr>
              <a:t>	</a:t>
            </a:r>
            <a:r>
              <a:rPr lang="es-MX" sz="1600" i="1">
                <a:solidFill>
                  <a:srgbClr val="002060"/>
                </a:solidFill>
                <a:latin typeface="Calibri" pitchFamily="34" charset="0"/>
              </a:rPr>
              <a:t>A través de:  Alineamiento Tecnológico,  Transferencia de Mejores , Prácticas e Igualar Capacidades</a:t>
            </a:r>
            <a:endParaRPr lang="es-MX" sz="2200" i="1" u="sng">
              <a:solidFill>
                <a:srgbClr val="002060"/>
              </a:solidFill>
              <a:latin typeface="Calibri" pitchFamily="34" charset="0"/>
            </a:endParaRPr>
          </a:p>
          <a:p>
            <a:pPr eaLnBrk="1" hangingPunct="1">
              <a:spcBef>
                <a:spcPct val="20000"/>
              </a:spcBef>
              <a:buClr>
                <a:srgbClr val="9BBB59"/>
              </a:buClr>
              <a:buSzPct val="95000"/>
              <a:buFont typeface="Wingdings 2" pitchFamily="18" charset="2"/>
              <a:buNone/>
            </a:pPr>
            <a:endParaRPr lang="es-MX" sz="2200">
              <a:latin typeface="Calibri" pitchFamily="34" charset="0"/>
            </a:endParaRPr>
          </a:p>
        </p:txBody>
      </p:sp>
      <p:sp>
        <p:nvSpPr>
          <p:cNvPr id="117768" name="8 Rectángulo"/>
          <p:cNvSpPr>
            <a:spLocks noChangeArrowheads="1"/>
          </p:cNvSpPr>
          <p:nvPr/>
        </p:nvSpPr>
        <p:spPr bwMode="auto">
          <a:xfrm>
            <a:off x="1116013" y="5961063"/>
            <a:ext cx="2135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74625" indent="-174625" algn="just">
              <a:spcBef>
                <a:spcPts val="600"/>
              </a:spcBef>
              <a:buClr>
                <a:srgbClr val="C00000"/>
              </a:buClr>
            </a:pPr>
            <a:r>
              <a:rPr lang="es-MX" sz="1200" b="1" u="sng">
                <a:solidFill>
                  <a:srgbClr val="002060"/>
                </a:solidFill>
              </a:rPr>
              <a:t>Programas que lo integran</a:t>
            </a:r>
          </a:p>
        </p:txBody>
      </p:sp>
      <p:sp>
        <p:nvSpPr>
          <p:cNvPr id="117769" name="9 Rectángulo"/>
          <p:cNvSpPr>
            <a:spLocks noChangeArrowheads="1"/>
          </p:cNvSpPr>
          <p:nvPr/>
        </p:nvSpPr>
        <p:spPr bwMode="auto">
          <a:xfrm>
            <a:off x="4716463" y="5959475"/>
            <a:ext cx="29289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4625" indent="-174625" algn="just">
              <a:spcBef>
                <a:spcPts val="600"/>
              </a:spcBef>
              <a:buClr>
                <a:srgbClr val="C00000"/>
              </a:buClr>
            </a:pPr>
            <a:r>
              <a:rPr lang="es-MX" sz="1200" b="1" u="sng">
                <a:solidFill>
                  <a:srgbClr val="002060"/>
                </a:solidFill>
              </a:rPr>
              <a:t>Como se vincula con el Fondo PyME</a:t>
            </a:r>
          </a:p>
        </p:txBody>
      </p:sp>
    </p:spTree>
    <p:extLst>
      <p:ext uri="{BB962C8B-B14F-4D97-AF65-F5344CB8AC3E}">
        <p14:creationId xmlns:p14="http://schemas.microsoft.com/office/powerpoint/2010/main" val="415597468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075" y="568325"/>
            <a:ext cx="6572250" cy="40005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s-MX" sz="2000" b="1" dirty="0">
                <a:solidFill>
                  <a:srgbClr val="000099"/>
                </a:solidFill>
                <a:latin typeface="Arial" pitchFamily="34" charset="0"/>
              </a:rPr>
              <a:t>DESARROLLO DE PROVEEDORES / TRACTORAS.</a:t>
            </a:r>
            <a:endParaRPr lang="es-MX" sz="2000" b="1" dirty="0">
              <a:solidFill>
                <a:schemeClr val="tx1"/>
              </a:solidFill>
              <a:latin typeface="Arial" pitchFamily="34" charset="0"/>
              <a:cs typeface="Arial" pitchFamily="34" charset="0"/>
            </a:endParaRPr>
          </a:p>
        </p:txBody>
      </p:sp>
      <p:sp>
        <p:nvSpPr>
          <p:cNvPr id="6" name="5 Rectángulo"/>
          <p:cNvSpPr/>
          <p:nvPr/>
        </p:nvSpPr>
        <p:spPr>
          <a:xfrm>
            <a:off x="214313" y="1292225"/>
            <a:ext cx="7429500" cy="5108575"/>
          </a:xfrm>
          <a:prstGeom prst="rect">
            <a:avLst/>
          </a:prstGeom>
        </p:spPr>
        <p:txBody>
          <a:bodyPr>
            <a:spAutoFit/>
          </a:bodyPr>
          <a:lstStyle/>
          <a:p>
            <a:pPr marL="174625" indent="-174625" algn="just">
              <a:spcBef>
                <a:spcPts val="600"/>
              </a:spcBef>
              <a:buClr>
                <a:srgbClr val="C00000"/>
              </a:buClr>
              <a:defRPr/>
            </a:pPr>
            <a:r>
              <a:rPr lang="es-MX" sz="2000" u="sng" dirty="0">
                <a:solidFill>
                  <a:srgbClr val="002060"/>
                </a:solidFill>
                <a:latin typeface="+mn-lt"/>
                <a:cs typeface="+mn-cs"/>
              </a:rPr>
              <a:t>Programas que lo integran</a:t>
            </a:r>
          </a:p>
          <a:p>
            <a:pPr marL="631825" indent="-174625" algn="just">
              <a:spcBef>
                <a:spcPts val="600"/>
              </a:spcBef>
              <a:buClr>
                <a:srgbClr val="C00000"/>
              </a:buClr>
              <a:buFont typeface="Wingdings" pitchFamily="2" charset="2"/>
              <a:buChar char="§"/>
              <a:defRPr/>
            </a:pPr>
            <a:r>
              <a:rPr lang="es-MX" dirty="0">
                <a:solidFill>
                  <a:srgbClr val="002060"/>
                </a:solidFill>
                <a:latin typeface="+mn-lt"/>
                <a:cs typeface="+mn-cs"/>
              </a:rPr>
              <a:t>Programa Nacional de Empresas Tractoras</a:t>
            </a:r>
          </a:p>
          <a:p>
            <a:pPr marL="631825" indent="-174625">
              <a:spcBef>
                <a:spcPts val="600"/>
              </a:spcBef>
              <a:buClr>
                <a:srgbClr val="C00000"/>
              </a:buClr>
              <a:defRPr/>
            </a:pPr>
            <a:r>
              <a:rPr lang="es-MX" sz="1200" dirty="0">
                <a:solidFill>
                  <a:srgbClr val="002060"/>
                </a:solidFill>
                <a:cs typeface="+mn-cs"/>
              </a:rPr>
              <a:t>    </a:t>
            </a:r>
          </a:p>
          <a:p>
            <a:pPr marL="631825" indent="-174625" algn="just">
              <a:spcBef>
                <a:spcPts val="600"/>
              </a:spcBef>
              <a:buClr>
                <a:srgbClr val="C00000"/>
              </a:buClr>
              <a:defRPr/>
            </a:pPr>
            <a:r>
              <a:rPr lang="es-MX" sz="1200" dirty="0">
                <a:solidFill>
                  <a:srgbClr val="002060"/>
                </a:solidFill>
                <a:cs typeface="+mn-cs"/>
              </a:rPr>
              <a:t>    Atiende el </a:t>
            </a:r>
            <a:r>
              <a:rPr lang="es-MX" sz="1200" b="1" dirty="0">
                <a:solidFill>
                  <a:srgbClr val="002060"/>
                </a:solidFill>
                <a:cs typeface="+mn-cs"/>
              </a:rPr>
              <a:t>fortalecimiento de las cadenas de valor</a:t>
            </a:r>
            <a:r>
              <a:rPr lang="es-MX" sz="1200" dirty="0">
                <a:solidFill>
                  <a:srgbClr val="002060"/>
                </a:solidFill>
                <a:cs typeface="+mn-cs"/>
              </a:rPr>
              <a:t> para asegurar que los apoyos federales otorgados a la MIPYMES </a:t>
            </a:r>
            <a:r>
              <a:rPr lang="es-MX" sz="1200" b="1" dirty="0">
                <a:solidFill>
                  <a:srgbClr val="002060"/>
                </a:solidFill>
                <a:cs typeface="+mn-cs"/>
              </a:rPr>
              <a:t>incidan en su desarrollo empresarial y comercial y respondan a las oportunidades </a:t>
            </a:r>
            <a:r>
              <a:rPr lang="es-MX" sz="1200" dirty="0">
                <a:solidFill>
                  <a:srgbClr val="002060"/>
                </a:solidFill>
                <a:cs typeface="+mn-cs"/>
              </a:rPr>
              <a:t>provenientes de las </a:t>
            </a:r>
            <a:r>
              <a:rPr lang="es-MX" sz="1200" b="1" dirty="0">
                <a:solidFill>
                  <a:srgbClr val="002060"/>
                </a:solidFill>
                <a:cs typeface="+mn-cs"/>
              </a:rPr>
              <a:t>Empresas Tractoras, es decir, de las Grandes Empresas Compradoras </a:t>
            </a:r>
            <a:r>
              <a:rPr lang="es-MX" sz="1200" dirty="0">
                <a:solidFill>
                  <a:srgbClr val="002060"/>
                </a:solidFill>
                <a:cs typeface="+mn-cs"/>
              </a:rPr>
              <a:t>instaladas en México y que son las que jalan la columna vertebral de su </a:t>
            </a:r>
            <a:r>
              <a:rPr lang="es-MX" sz="1200" b="1" dirty="0">
                <a:solidFill>
                  <a:srgbClr val="002060"/>
                </a:solidFill>
                <a:cs typeface="+mn-cs"/>
              </a:rPr>
              <a:t>cadena de suministros</a:t>
            </a:r>
            <a:r>
              <a:rPr lang="es-MX" sz="1200" dirty="0">
                <a:solidFill>
                  <a:srgbClr val="002060"/>
                </a:solidFill>
                <a:cs typeface="+mn-cs"/>
              </a:rPr>
              <a:t>. </a:t>
            </a:r>
          </a:p>
          <a:p>
            <a:pPr marL="631825" indent="-174625">
              <a:spcBef>
                <a:spcPts val="600"/>
              </a:spcBef>
              <a:buClr>
                <a:srgbClr val="C00000"/>
              </a:buClr>
              <a:defRPr/>
            </a:pPr>
            <a:endParaRPr lang="es-MX" sz="1200" dirty="0">
              <a:solidFill>
                <a:srgbClr val="002060"/>
              </a:solidFill>
              <a:cs typeface="+mn-cs"/>
            </a:endParaRPr>
          </a:p>
          <a:p>
            <a:pPr marL="631825" indent="-174625">
              <a:spcBef>
                <a:spcPts val="600"/>
              </a:spcBef>
              <a:buClr>
                <a:srgbClr val="C00000"/>
              </a:buClr>
              <a:defRPr/>
            </a:pPr>
            <a:r>
              <a:rPr lang="es-MX" sz="1200" dirty="0">
                <a:solidFill>
                  <a:srgbClr val="002060"/>
                </a:solidFill>
                <a:cs typeface="+mn-cs"/>
              </a:rPr>
              <a:t>Líneas de acción:</a:t>
            </a:r>
          </a:p>
          <a:p>
            <a:pPr marL="1089025" lvl="1" indent="-174625">
              <a:spcBef>
                <a:spcPts val="600"/>
              </a:spcBef>
              <a:buClr>
                <a:srgbClr val="C00000"/>
              </a:buClr>
              <a:buFont typeface="Wingdings" pitchFamily="2" charset="2"/>
              <a:buChar char="ü"/>
              <a:defRPr/>
            </a:pPr>
            <a:r>
              <a:rPr lang="es-MX" sz="1200" b="1" dirty="0">
                <a:solidFill>
                  <a:srgbClr val="002060"/>
                </a:solidFill>
                <a:cs typeface="+mn-cs"/>
              </a:rPr>
              <a:t>Vinculación oferta  de proveeduría nacional y demanda de empresas tractoras en los portales electrónicos</a:t>
            </a:r>
            <a:r>
              <a:rPr lang="es-MX" sz="1200" dirty="0">
                <a:solidFill>
                  <a:srgbClr val="002060"/>
                </a:solidFill>
                <a:cs typeface="+mn-cs"/>
              </a:rPr>
              <a:t>: Portal de Empresas Tractoras </a:t>
            </a:r>
            <a:r>
              <a:rPr lang="es-MX" sz="1200" b="1" dirty="0">
                <a:solidFill>
                  <a:srgbClr val="002060"/>
                </a:solidFill>
                <a:cs typeface="+mn-cs"/>
              </a:rPr>
              <a:t>(</a:t>
            </a:r>
            <a:r>
              <a:rPr lang="es-MX" sz="1200" b="1" dirty="0">
                <a:cs typeface="+mn-cs"/>
              </a:rPr>
              <a:t>www.empresastractoras.com</a:t>
            </a:r>
            <a:r>
              <a:rPr lang="es-MX" sz="1200" b="1" dirty="0">
                <a:solidFill>
                  <a:srgbClr val="002060"/>
                </a:solidFill>
                <a:cs typeface="+mn-cs"/>
              </a:rPr>
              <a:t>)</a:t>
            </a:r>
          </a:p>
          <a:p>
            <a:pPr marL="1089025" lvl="1" indent="-174625">
              <a:spcBef>
                <a:spcPts val="600"/>
              </a:spcBef>
              <a:buClr>
                <a:srgbClr val="C00000"/>
              </a:buClr>
              <a:buFont typeface="Wingdings" pitchFamily="2" charset="2"/>
              <a:buChar char="ü"/>
              <a:defRPr/>
            </a:pPr>
            <a:endParaRPr lang="es-MX" sz="1200" b="1" dirty="0">
              <a:solidFill>
                <a:srgbClr val="002060"/>
              </a:solidFill>
              <a:cs typeface="+mn-cs"/>
            </a:endParaRPr>
          </a:p>
          <a:p>
            <a:pPr marL="1089025" lvl="1" indent="-174625">
              <a:spcBef>
                <a:spcPts val="600"/>
              </a:spcBef>
              <a:buClr>
                <a:srgbClr val="C00000"/>
              </a:buClr>
              <a:buFont typeface="Wingdings" pitchFamily="2" charset="2"/>
              <a:buChar char="ü"/>
              <a:defRPr/>
            </a:pPr>
            <a:r>
              <a:rPr lang="es-MX" sz="1200" b="1" dirty="0">
                <a:solidFill>
                  <a:srgbClr val="002060"/>
                </a:solidFill>
                <a:cs typeface="+mn-cs"/>
              </a:rPr>
              <a:t>Otorgamiento de apoyos del fondo </a:t>
            </a:r>
            <a:r>
              <a:rPr lang="es-MX" sz="1200" b="1" dirty="0" err="1">
                <a:solidFill>
                  <a:srgbClr val="002060"/>
                </a:solidFill>
                <a:cs typeface="+mn-cs"/>
              </a:rPr>
              <a:t>PyME</a:t>
            </a:r>
            <a:r>
              <a:rPr lang="es-MX" sz="1200" b="1" dirty="0">
                <a:solidFill>
                  <a:srgbClr val="002060"/>
                </a:solidFill>
                <a:cs typeface="+mn-cs"/>
              </a:rPr>
              <a:t> </a:t>
            </a:r>
            <a:r>
              <a:rPr lang="es-MX" sz="1200" dirty="0">
                <a:solidFill>
                  <a:srgbClr val="002060"/>
                </a:solidFill>
                <a:cs typeface="+mn-cs"/>
              </a:rPr>
              <a:t>para fortalecimiento empresarial: Capacitación, consultorías, metodologías y certificaciones</a:t>
            </a:r>
          </a:p>
          <a:p>
            <a:pPr marL="1089025" lvl="1" indent="-174625">
              <a:spcBef>
                <a:spcPts val="600"/>
              </a:spcBef>
              <a:buClr>
                <a:srgbClr val="C00000"/>
              </a:buClr>
              <a:defRPr/>
            </a:pPr>
            <a:endParaRPr lang="es-MX" sz="1200" b="1" dirty="0">
              <a:solidFill>
                <a:srgbClr val="002060"/>
              </a:solidFill>
              <a:cs typeface="+mn-cs"/>
            </a:endParaRPr>
          </a:p>
          <a:p>
            <a:pPr marL="1089025" lvl="1" indent="-174625">
              <a:spcBef>
                <a:spcPts val="600"/>
              </a:spcBef>
              <a:buClr>
                <a:srgbClr val="C00000"/>
              </a:buClr>
              <a:buFont typeface="Wingdings" pitchFamily="2" charset="2"/>
              <a:buChar char="ü"/>
              <a:defRPr/>
            </a:pPr>
            <a:r>
              <a:rPr lang="es-MX" sz="1200" b="1" dirty="0">
                <a:solidFill>
                  <a:srgbClr val="002060"/>
                </a:solidFill>
                <a:cs typeface="+mn-cs"/>
              </a:rPr>
              <a:t>Otorgamiento de apoyos del Fondo PYME para exposiciones y eventos nacionales </a:t>
            </a:r>
            <a:r>
              <a:rPr lang="es-MX" sz="1200" dirty="0">
                <a:solidFill>
                  <a:srgbClr val="002060"/>
                </a:solidFill>
                <a:cs typeface="+mn-cs"/>
              </a:rPr>
              <a:t>en los Estados de la República con el apoyo promocional de las Delegaciones Federales, Secretarias de Desarrollo Económico y Organismos Empresariales</a:t>
            </a:r>
          </a:p>
          <a:p>
            <a:pPr marL="1089025" lvl="1" indent="-174625">
              <a:spcBef>
                <a:spcPts val="600"/>
              </a:spcBef>
              <a:buClr>
                <a:srgbClr val="C00000"/>
              </a:buClr>
              <a:defRPr/>
            </a:pPr>
            <a:endParaRPr lang="es-MX" sz="1200" dirty="0">
              <a:solidFill>
                <a:srgbClr val="002060"/>
              </a:solidFill>
              <a:cs typeface="+mn-cs"/>
            </a:endParaRPr>
          </a:p>
          <a:p>
            <a:pPr marL="631825" indent="-174625">
              <a:spcBef>
                <a:spcPts val="600"/>
              </a:spcBef>
              <a:buClr>
                <a:srgbClr val="C00000"/>
              </a:buClr>
              <a:defRPr/>
            </a:pPr>
            <a:endParaRPr lang="es-MX" sz="1200" dirty="0">
              <a:solidFill>
                <a:srgbClr val="002060"/>
              </a:solidFill>
              <a:cs typeface="+mn-cs"/>
            </a:endParaRPr>
          </a:p>
        </p:txBody>
      </p:sp>
    </p:spTree>
    <p:extLst>
      <p:ext uri="{BB962C8B-B14F-4D97-AF65-F5344CB8AC3E}">
        <p14:creationId xmlns:p14="http://schemas.microsoft.com/office/powerpoint/2010/main" val="4874785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420" y="568441"/>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smtClean="0">
                <a:solidFill>
                  <a:srgbClr val="000099"/>
                </a:solidFill>
                <a:latin typeface="Arial" pitchFamily="34" charset="0"/>
              </a:rPr>
              <a:t>DESARROLLO DE OFERTA EXPORTABLE.</a:t>
            </a:r>
            <a:endParaRPr lang="es-MX" sz="2000" b="1" dirty="0">
              <a:solidFill>
                <a:schemeClr val="tx1"/>
              </a:solidFill>
              <a:latin typeface="Arial" pitchFamily="34" charset="0"/>
              <a:cs typeface="Arial" pitchFamily="34" charset="0"/>
            </a:endParaRPr>
          </a:p>
        </p:txBody>
      </p:sp>
      <p:sp>
        <p:nvSpPr>
          <p:cNvPr id="3" name="2 CuadroTexto"/>
          <p:cNvSpPr txBox="1"/>
          <p:nvPr/>
        </p:nvSpPr>
        <p:spPr>
          <a:xfrm>
            <a:off x="310974" y="1196752"/>
            <a:ext cx="8352928" cy="1815882"/>
          </a:xfrm>
          <a:prstGeom prst="rect">
            <a:avLst/>
          </a:prstGeom>
          <a:noFill/>
        </p:spPr>
        <p:txBody>
          <a:bodyPr wrap="square" rtlCol="0">
            <a:spAutoFit/>
          </a:bodyPr>
          <a:lstStyle/>
          <a:p>
            <a:pPr algn="ctr"/>
            <a:r>
              <a:rPr lang="es-MX" sz="1600" b="1" dirty="0" smtClean="0"/>
              <a:t>Sistema Nacional de Orientación al Exportador (SNOE)</a:t>
            </a:r>
          </a:p>
          <a:p>
            <a:endParaRPr lang="es-MX" sz="1600" dirty="0"/>
          </a:p>
          <a:p>
            <a:r>
              <a:rPr lang="es-MX" sz="1600" dirty="0" smtClean="0"/>
              <a:t>El SNOE proporciona un servicio personalizado y gratuito de orientación en materia de comercio exterior a las personas interesadas en exportar bienes y servicios a los mercados internacionales, </a:t>
            </a:r>
            <a:r>
              <a:rPr lang="es-MX" sz="1600" dirty="0"/>
              <a:t>dicho servicio se proporciona a través de una red de 62 Módulos de Orientación al Exportador (MOE), los cuales funcionan como los principales puntos de atención en el proceso de exportación en las 32 entidades federativas del </a:t>
            </a:r>
            <a:r>
              <a:rPr lang="es-MX" sz="1600" dirty="0" smtClean="0"/>
              <a:t>país.</a:t>
            </a:r>
            <a:endParaRPr lang="es-MX" sz="1600" dirty="0"/>
          </a:p>
        </p:txBody>
      </p:sp>
      <p:pic>
        <p:nvPicPr>
          <p:cNvPr id="4" name="3 Imagen"/>
          <p:cNvPicPr/>
          <p:nvPr/>
        </p:nvPicPr>
        <p:blipFill>
          <a:blip r:embed="rId2">
            <a:extLst>
              <a:ext uri="{28A0092B-C50C-407E-A947-70E740481C1C}">
                <a14:useLocalDpi xmlns:a14="http://schemas.microsoft.com/office/drawing/2010/main"/>
              </a:ext>
            </a:extLst>
          </a:blip>
          <a:srcRect/>
          <a:stretch>
            <a:fillRect/>
          </a:stretch>
        </p:blipFill>
        <p:spPr bwMode="auto">
          <a:xfrm>
            <a:off x="395536" y="1196752"/>
            <a:ext cx="819150" cy="428625"/>
          </a:xfrm>
          <a:prstGeom prst="rect">
            <a:avLst/>
          </a:prstGeom>
          <a:noFill/>
        </p:spPr>
      </p:pic>
      <p:sp>
        <p:nvSpPr>
          <p:cNvPr id="5" name="4 Rectángulo"/>
          <p:cNvSpPr/>
          <p:nvPr/>
        </p:nvSpPr>
        <p:spPr>
          <a:xfrm>
            <a:off x="395536" y="3640956"/>
            <a:ext cx="8208912" cy="2308324"/>
          </a:xfrm>
          <a:prstGeom prst="rect">
            <a:avLst/>
          </a:prstGeom>
        </p:spPr>
        <p:txBody>
          <a:bodyPr wrap="square">
            <a:spAutoFit/>
          </a:bodyPr>
          <a:lstStyle/>
          <a:p>
            <a:r>
              <a:rPr lang="es-MX" sz="1600" b="1" dirty="0" smtClean="0"/>
              <a:t>                    Comisión </a:t>
            </a:r>
            <a:r>
              <a:rPr lang="es-MX" sz="1600" b="1" dirty="0"/>
              <a:t>Mixta para la Promoción de las Exportaciones (COMPEX)</a:t>
            </a:r>
          </a:p>
          <a:p>
            <a:endParaRPr lang="es-MX" sz="1600" dirty="0"/>
          </a:p>
          <a:p>
            <a:r>
              <a:rPr lang="es-MX" sz="1600" dirty="0" smtClean="0"/>
              <a:t>La </a:t>
            </a:r>
            <a:r>
              <a:rPr lang="es-MX" sz="1600" dirty="0"/>
              <a:t>Comisión Mixta para la Promoción de las Exportaciones (COMPEX) es una Comisión Auxiliar del Ejecutivo Federal que tiene por objetivo apoyar a los empresarios en las problemáticas y/o consultas que obstaculizan su actividad empresarial, principalmente en materia de comercio exterior, a través de la concertación de acciones entre los sectores público y privado para analizar, evaluar, proponer y concertar acciones,  a fin de facilitar, promover, diversificar y consolidar el intercambio comercial, así como el fortalecimiento de la planta productiva nacional. </a:t>
            </a:r>
          </a:p>
        </p:txBody>
      </p:sp>
      <p:pic>
        <p:nvPicPr>
          <p:cNvPr id="6" name="Picture 5" descr="LOGO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3501008"/>
            <a:ext cx="1074862" cy="59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1224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8885" y="1665401"/>
            <a:ext cx="7704856" cy="5216813"/>
          </a:xfrm>
          <a:prstGeom prst="rect">
            <a:avLst/>
          </a:prstGeom>
        </p:spPr>
        <p:txBody>
          <a:bodyPr wrap="square">
            <a:spAutoFit/>
          </a:bodyPr>
          <a:lstStyle/>
          <a:p>
            <a:pPr algn="just">
              <a:spcBef>
                <a:spcPct val="50000"/>
              </a:spcBef>
            </a:pPr>
            <a:r>
              <a:rPr lang="es-MX" dirty="0"/>
              <a:t>Son espacios físicos instalados en coordinación con Organismos Intermedios </a:t>
            </a:r>
            <a:r>
              <a:rPr lang="es-MX" dirty="0" smtClean="0"/>
              <a:t>(Secretarías </a:t>
            </a:r>
            <a:r>
              <a:rPr lang="es-MX" dirty="0"/>
              <a:t>de </a:t>
            </a:r>
            <a:r>
              <a:rPr lang="es-MX" dirty="0" smtClean="0"/>
              <a:t>Desarrollo Económico de los Estados, Cámaras y Organismos Empresariales dedicados a la promoción de las Exportaciones, Instituciones Académicas), </a:t>
            </a:r>
            <a:r>
              <a:rPr lang="es-MX" dirty="0"/>
              <a:t>que permiten contar con lugares adecuados para la atención de las Micro, Pequeñas y Medianas Empresas que buscan exportar sus productos</a:t>
            </a:r>
            <a:r>
              <a:rPr lang="es-MX" dirty="0" smtClean="0"/>
              <a:t>.</a:t>
            </a:r>
          </a:p>
          <a:p>
            <a:pPr lvl="0"/>
            <a:endParaRPr lang="es-MX" b="1" dirty="0" smtClean="0"/>
          </a:p>
          <a:p>
            <a:pPr lvl="0"/>
            <a:r>
              <a:rPr lang="es-MX" b="1" dirty="0" smtClean="0"/>
              <a:t>Qué </a:t>
            </a:r>
            <a:r>
              <a:rPr lang="es-MX" b="1" dirty="0"/>
              <a:t>servicios </a:t>
            </a:r>
            <a:r>
              <a:rPr lang="es-MX" b="1" dirty="0" smtClean="0"/>
              <a:t>ofrecen:</a:t>
            </a:r>
            <a:endParaRPr lang="es-MX" dirty="0"/>
          </a:p>
          <a:p>
            <a:pPr marL="285750" indent="-285750">
              <a:buFont typeface="Arial" pitchFamily="34" charset="0"/>
              <a:buChar char="•"/>
            </a:pPr>
            <a:r>
              <a:rPr lang="es-MX" dirty="0" smtClean="0"/>
              <a:t>Capacitación </a:t>
            </a:r>
            <a:r>
              <a:rPr lang="es-MX" dirty="0"/>
              <a:t>y consultoría especializada en comercio exterior.</a:t>
            </a:r>
          </a:p>
          <a:p>
            <a:pPr marL="285750" lvl="0" indent="-285750">
              <a:buFont typeface="Arial" pitchFamily="34" charset="0"/>
              <a:buChar char="•"/>
            </a:pPr>
            <a:r>
              <a:rPr lang="es-MX" dirty="0"/>
              <a:t>Elaboración de estudios de mercado, guías de exportación </a:t>
            </a:r>
          </a:p>
          <a:p>
            <a:pPr marL="285750" lvl="0" indent="-285750">
              <a:buFont typeface="Arial" pitchFamily="34" charset="0"/>
              <a:buChar char="•"/>
            </a:pPr>
            <a:r>
              <a:rPr lang="es-MX" dirty="0"/>
              <a:t>Elaboración de material promocional</a:t>
            </a:r>
          </a:p>
          <a:p>
            <a:pPr marL="285750" lvl="0" indent="-285750">
              <a:buFont typeface="Arial" pitchFamily="34" charset="0"/>
              <a:buChar char="•"/>
            </a:pPr>
            <a:r>
              <a:rPr lang="es-MX" dirty="0"/>
              <a:t>Cumplimiento de Normas, regulaciones y certificaciones internacionales.</a:t>
            </a:r>
          </a:p>
          <a:p>
            <a:pPr marL="285750" lvl="0" indent="-285750">
              <a:buFont typeface="Arial" pitchFamily="34" charset="0"/>
              <a:buChar char="•"/>
            </a:pPr>
            <a:r>
              <a:rPr lang="es-MX" dirty="0"/>
              <a:t>Apoyo en las tareas de logística y de gestión.</a:t>
            </a:r>
          </a:p>
          <a:p>
            <a:pPr marL="285750" lvl="0" indent="-285750">
              <a:buFont typeface="Arial" pitchFamily="34" charset="0"/>
              <a:buChar char="•"/>
            </a:pPr>
            <a:r>
              <a:rPr lang="es-MX" dirty="0"/>
              <a:t>Promoción de productos en mercados internacionales a través de ferias y misiones empresariales</a:t>
            </a:r>
          </a:p>
          <a:p>
            <a:pPr marL="285750" indent="-285750">
              <a:buFont typeface="Arial" pitchFamily="34" charset="0"/>
              <a:buChar char="•"/>
            </a:pPr>
            <a:r>
              <a:rPr lang="es-MX" dirty="0"/>
              <a:t>Campañas de promoción en el extranjero</a:t>
            </a:r>
          </a:p>
          <a:p>
            <a:pPr marL="285750" indent="-285750" algn="just">
              <a:spcBef>
                <a:spcPct val="50000"/>
              </a:spcBef>
              <a:buFont typeface="Arial" pitchFamily="34" charset="0"/>
              <a:buChar char="•"/>
            </a:pPr>
            <a:endParaRPr lang="es-ES" dirty="0" smtClean="0"/>
          </a:p>
        </p:txBody>
      </p:sp>
      <p:sp>
        <p:nvSpPr>
          <p:cNvPr id="4" name="3 Rectángulo"/>
          <p:cNvSpPr/>
          <p:nvPr/>
        </p:nvSpPr>
        <p:spPr>
          <a:xfrm>
            <a:off x="2248015" y="1100453"/>
            <a:ext cx="5151122" cy="461665"/>
          </a:xfrm>
          <a:prstGeom prst="rect">
            <a:avLst/>
          </a:prstGeom>
        </p:spPr>
        <p:txBody>
          <a:bodyPr wrap="square">
            <a:spAutoFit/>
          </a:bodyPr>
          <a:lstStyle/>
          <a:p>
            <a:r>
              <a:rPr lang="es-MX" sz="2400" b="1" dirty="0" smtClean="0"/>
              <a:t>CENTRO PYMEXPORTA</a:t>
            </a:r>
            <a:endParaRPr lang="es-MX" sz="2400" b="1" dirty="0">
              <a:cs typeface="Arial" pitchFamily="34" charset="0"/>
            </a:endParaRPr>
          </a:p>
        </p:txBody>
      </p:sp>
      <p:sp>
        <p:nvSpPr>
          <p:cNvPr id="5" name="4 Rectángulo"/>
          <p:cNvSpPr/>
          <p:nvPr/>
        </p:nvSpPr>
        <p:spPr>
          <a:xfrm>
            <a:off x="0" y="548680"/>
            <a:ext cx="5724128" cy="400110"/>
          </a:xfrm>
          <a:prstGeom prst="rect">
            <a:avLst/>
          </a:prstGeom>
        </p:spPr>
        <p:txBody>
          <a:bodyPr wrap="square">
            <a:spAutoFit/>
          </a:bodyPr>
          <a:lstStyle/>
          <a:p>
            <a:r>
              <a:rPr lang="es-MX" sz="2000" b="1" dirty="0">
                <a:solidFill>
                  <a:srgbClr val="000099"/>
                </a:solidFill>
              </a:rPr>
              <a:t>DESARROLLO DE OFERTA EXPORTABLE.</a:t>
            </a:r>
            <a:endParaRPr lang="es-MX" sz="2000" b="1" dirty="0">
              <a:cs typeface="Arial" pitchFamily="34" charset="0"/>
            </a:endParaRPr>
          </a:p>
        </p:txBody>
      </p:sp>
      <p:pic>
        <p:nvPicPr>
          <p:cNvPr id="6" name="5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4569" y="1048811"/>
            <a:ext cx="1800200" cy="564948"/>
          </a:xfrm>
          <a:prstGeom prst="rect">
            <a:avLst/>
          </a:prstGeom>
        </p:spPr>
      </p:pic>
    </p:spTree>
    <p:extLst>
      <p:ext uri="{BB962C8B-B14F-4D97-AF65-F5344CB8AC3E}">
        <p14:creationId xmlns:p14="http://schemas.microsoft.com/office/powerpoint/2010/main" val="344062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Text Box 2"/>
          <p:cNvSpPr txBox="1">
            <a:spLocks noChangeArrowheads="1"/>
          </p:cNvSpPr>
          <p:nvPr/>
        </p:nvSpPr>
        <p:spPr bwMode="auto">
          <a:xfrm>
            <a:off x="71438" y="109538"/>
            <a:ext cx="7236866" cy="830997"/>
          </a:xfrm>
          <a:prstGeom prst="rect">
            <a:avLst/>
          </a:prstGeom>
          <a:noFill/>
          <a:ln w="9525">
            <a:noFill/>
            <a:miter lim="800000"/>
            <a:headEnd/>
            <a:tailEnd/>
          </a:ln>
        </p:spPr>
        <p:txBody>
          <a:bodyPr wrap="square">
            <a:spAutoFit/>
          </a:bodyPr>
          <a:lstStyle/>
          <a:p>
            <a:r>
              <a:rPr lang="es-MX" sz="2400" b="1" dirty="0">
                <a:solidFill>
                  <a:srgbClr val="000099"/>
                </a:solidFill>
              </a:rPr>
              <a:t>Importancia de las </a:t>
            </a:r>
            <a:r>
              <a:rPr lang="es-MX" sz="2400" b="1" dirty="0" smtClean="0">
                <a:solidFill>
                  <a:srgbClr val="000099"/>
                </a:solidFill>
              </a:rPr>
              <a:t>MIPYMES </a:t>
            </a:r>
            <a:r>
              <a:rPr lang="es-MX" sz="2400" b="1" dirty="0">
                <a:solidFill>
                  <a:srgbClr val="000099"/>
                </a:solidFill>
              </a:rPr>
              <a:t>en el total de empresas y valor agregado total </a:t>
            </a:r>
            <a:r>
              <a:rPr lang="es-MX" sz="2000" b="1" dirty="0">
                <a:solidFill>
                  <a:srgbClr val="000099"/>
                </a:solidFill>
              </a:rPr>
              <a:t>(porcentajes)</a:t>
            </a:r>
          </a:p>
        </p:txBody>
      </p:sp>
      <p:sp>
        <p:nvSpPr>
          <p:cNvPr id="41995" name="13 CuadroTexto"/>
          <p:cNvSpPr txBox="1">
            <a:spLocks noChangeArrowheads="1"/>
          </p:cNvSpPr>
          <p:nvPr/>
        </p:nvSpPr>
        <p:spPr bwMode="auto">
          <a:xfrm>
            <a:off x="-7938" y="6654800"/>
            <a:ext cx="5099051" cy="214313"/>
          </a:xfrm>
          <a:prstGeom prst="rect">
            <a:avLst/>
          </a:prstGeom>
          <a:noFill/>
          <a:ln w="9525">
            <a:noFill/>
            <a:miter lim="800000"/>
            <a:headEnd/>
            <a:tailEnd/>
          </a:ln>
        </p:spPr>
        <p:txBody>
          <a:bodyPr>
            <a:spAutoFit/>
          </a:bodyPr>
          <a:lstStyle/>
          <a:p>
            <a:r>
              <a:rPr lang="es-MX" sz="800"/>
              <a:t>Fuente: INEGI 2004 y Eurostat</a:t>
            </a:r>
          </a:p>
        </p:txBody>
      </p:sp>
      <p:graphicFrame>
        <p:nvGraphicFramePr>
          <p:cNvPr id="8" name="Object 8"/>
          <p:cNvGraphicFramePr>
            <a:graphicFrameLocks noChangeAspect="1"/>
          </p:cNvGraphicFramePr>
          <p:nvPr>
            <p:extLst>
              <p:ext uri="{D42A27DB-BD31-4B8C-83A1-F6EECF244321}">
                <p14:modId xmlns:p14="http://schemas.microsoft.com/office/powerpoint/2010/main" val="3814161903"/>
              </p:ext>
            </p:extLst>
          </p:nvPr>
        </p:nvGraphicFramePr>
        <p:xfrm>
          <a:off x="1447800" y="1143000"/>
          <a:ext cx="6351407" cy="4213448"/>
        </p:xfrm>
        <a:graphic>
          <a:graphicData uri="http://schemas.openxmlformats.org/drawingml/2006/chart">
            <c:chart xmlns:c="http://schemas.openxmlformats.org/drawingml/2006/chart" xmlns:r="http://schemas.openxmlformats.org/officeDocument/2006/relationships" r:id="rId3"/>
          </a:graphicData>
        </a:graphic>
      </p:graphicFrame>
      <p:pic>
        <p:nvPicPr>
          <p:cNvPr id="41996" name="Picture 39" descr="m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00708" y="4334039"/>
            <a:ext cx="444500" cy="261938"/>
          </a:xfrm>
          <a:prstGeom prst="rect">
            <a:avLst/>
          </a:prstGeom>
          <a:noFill/>
          <a:ln w="9525">
            <a:noFill/>
            <a:miter lim="800000"/>
            <a:headEnd/>
            <a:tailEnd/>
          </a:ln>
        </p:spPr>
      </p:pic>
      <p:sp>
        <p:nvSpPr>
          <p:cNvPr id="41997" name="5 CuadroTexto"/>
          <p:cNvSpPr txBox="1">
            <a:spLocks noChangeArrowheads="1"/>
          </p:cNvSpPr>
          <p:nvPr/>
        </p:nvSpPr>
        <p:spPr bwMode="auto">
          <a:xfrm>
            <a:off x="323880" y="5508521"/>
            <a:ext cx="8534400" cy="584775"/>
          </a:xfrm>
          <a:prstGeom prst="rect">
            <a:avLst/>
          </a:prstGeom>
          <a:noFill/>
          <a:ln w="9525">
            <a:noFill/>
            <a:miter lim="800000"/>
            <a:headEnd/>
            <a:tailEnd/>
          </a:ln>
        </p:spPr>
        <p:txBody>
          <a:bodyPr>
            <a:spAutoFit/>
          </a:bodyPr>
          <a:lstStyle/>
          <a:p>
            <a:pPr marL="177800" indent="-177800" algn="just">
              <a:buFont typeface="Arial" charset="0"/>
              <a:buChar char="•"/>
            </a:pPr>
            <a:r>
              <a:rPr lang="es-ES" sz="1600" dirty="0" smtClean="0">
                <a:ea typeface="ヒラギノ角ゴ Pro W3"/>
                <a:cs typeface="ヒラギノ角ゴ Pro W3"/>
              </a:rPr>
              <a:t>Las MIPYMES </a:t>
            </a:r>
            <a:r>
              <a:rPr lang="es-ES" sz="1600" dirty="0">
                <a:ea typeface="ヒラギノ角ゴ Pro W3"/>
                <a:cs typeface="ヒラギノ角ゴ Pro W3"/>
              </a:rPr>
              <a:t>mexicanas requieren integrar en sus procesos mayores componentes innovadores y diferenciadores. Esto les permitirá generar una mayor valor agregado</a:t>
            </a:r>
            <a:r>
              <a:rPr lang="es-ES" sz="1600" dirty="0" smtClean="0">
                <a:ea typeface="ヒラギノ角ゴ Pro W3"/>
                <a:cs typeface="ヒラギノ角ゴ Pro W3"/>
              </a:rPr>
              <a:t>.</a:t>
            </a:r>
          </a:p>
        </p:txBody>
      </p:sp>
      <p:sp>
        <p:nvSpPr>
          <p:cNvPr id="41999" name="44 Marcador de número de diapositiva"/>
          <p:cNvSpPr txBox="1">
            <a:spLocks noGrp="1"/>
          </p:cNvSpPr>
          <p:nvPr/>
        </p:nvSpPr>
        <p:spPr bwMode="auto">
          <a:xfrm>
            <a:off x="6948488" y="6448425"/>
            <a:ext cx="2133600" cy="365125"/>
          </a:xfrm>
          <a:prstGeom prst="rect">
            <a:avLst/>
          </a:prstGeom>
          <a:noFill/>
          <a:ln w="9525">
            <a:noFill/>
            <a:miter lim="800000"/>
            <a:headEnd/>
            <a:tailEnd/>
          </a:ln>
        </p:spPr>
        <p:txBody>
          <a:bodyPr anchor="ctr"/>
          <a:lstStyle/>
          <a:p>
            <a:pPr algn="r"/>
            <a:fld id="{2C04817B-4095-4286-930F-D53E8AE1F169}" type="slidenum">
              <a:rPr lang="es-MX" sz="1200">
                <a:solidFill>
                  <a:srgbClr val="898989"/>
                </a:solidFill>
              </a:rPr>
              <a:pPr algn="r"/>
              <a:t>3</a:t>
            </a:fld>
            <a:endParaRPr lang="es-MX" sz="1200">
              <a:solidFill>
                <a:srgbClr val="898989"/>
              </a:solidFill>
            </a:endParaRPr>
          </a:p>
        </p:txBody>
      </p:sp>
    </p:spTree>
    <p:extLst>
      <p:ext uri="{BB962C8B-B14F-4D97-AF65-F5344CB8AC3E}">
        <p14:creationId xmlns:p14="http://schemas.microsoft.com/office/powerpoint/2010/main" val="18153714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483768" y="6240824"/>
            <a:ext cx="6357982" cy="400110"/>
          </a:xfrm>
          <a:prstGeom prst="rect">
            <a:avLst/>
          </a:prstGeom>
          <a:noFill/>
        </p:spPr>
        <p:txBody>
          <a:bodyPr wrap="square" rtlCol="0">
            <a:spAutoFit/>
          </a:bodyPr>
          <a:lstStyle/>
          <a:p>
            <a:pPr algn="r"/>
            <a:r>
              <a:rPr lang="es-MX" sz="2000" dirty="0" smtClean="0">
                <a:latin typeface="Arial" pitchFamily="34" charset="0"/>
                <a:cs typeface="Arial" pitchFamily="34" charset="0"/>
              </a:rPr>
              <a:t>Subsecretaría para la Pequeña y Mediana Empresa</a:t>
            </a:r>
          </a:p>
        </p:txBody>
      </p:sp>
      <p:graphicFrame>
        <p:nvGraphicFramePr>
          <p:cNvPr id="4" name="3 Diagrama"/>
          <p:cNvGraphicFramePr/>
          <p:nvPr>
            <p:extLst>
              <p:ext uri="{D42A27DB-BD31-4B8C-83A1-F6EECF244321}">
                <p14:modId xmlns:p14="http://schemas.microsoft.com/office/powerpoint/2010/main" val="2323895113"/>
              </p:ext>
            </p:extLst>
          </p:nvPr>
        </p:nvGraphicFramePr>
        <p:xfrm>
          <a:off x="2572952" y="1196752"/>
          <a:ext cx="6112657" cy="4259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9592" y="2471891"/>
            <a:ext cx="2062828" cy="1080120"/>
          </a:xfrm>
          <a:prstGeom prst="rect">
            <a:avLst/>
          </a:prstGeom>
        </p:spPr>
      </p:pic>
      <p:pic>
        <p:nvPicPr>
          <p:cNvPr id="6" name="5 Image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9311" y="4126448"/>
            <a:ext cx="1773703" cy="818009"/>
          </a:xfrm>
          <a:prstGeom prst="rect">
            <a:avLst/>
          </a:prstGeom>
        </p:spPr>
      </p:pic>
      <p:grpSp>
        <p:nvGrpSpPr>
          <p:cNvPr id="7" name="6 Grupo"/>
          <p:cNvGrpSpPr/>
          <p:nvPr/>
        </p:nvGrpSpPr>
        <p:grpSpPr>
          <a:xfrm>
            <a:off x="2411760" y="1258562"/>
            <a:ext cx="1946372" cy="3980707"/>
            <a:chOff x="2183196" y="895010"/>
            <a:chExt cx="1946372" cy="3980707"/>
          </a:xfrm>
        </p:grpSpPr>
        <p:sp>
          <p:nvSpPr>
            <p:cNvPr id="8" name="7 Flecha curvada hacia abajo"/>
            <p:cNvSpPr/>
            <p:nvPr/>
          </p:nvSpPr>
          <p:spPr>
            <a:xfrm rot="18044687">
              <a:off x="2618253" y="1575628"/>
              <a:ext cx="2191934" cy="8306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Flecha curvada hacia abajo"/>
            <p:cNvSpPr/>
            <p:nvPr/>
          </p:nvSpPr>
          <p:spPr>
            <a:xfrm rot="18044687">
              <a:off x="1530325" y="3392148"/>
              <a:ext cx="2136440" cy="8306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10" name="9 Rectángulo"/>
          <p:cNvSpPr/>
          <p:nvPr/>
        </p:nvSpPr>
        <p:spPr>
          <a:xfrm>
            <a:off x="2598545" y="5448736"/>
            <a:ext cx="6010470" cy="5760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b="1" dirty="0" smtClean="0"/>
              <a:t>Reingeniería metodológica + CRM + nuevas Reglas de Operación y nuevo Manual de Procedimientos</a:t>
            </a:r>
            <a:endParaRPr lang="es-MX" sz="1500" b="1" dirty="0"/>
          </a:p>
        </p:txBody>
      </p:sp>
      <p:pic>
        <p:nvPicPr>
          <p:cNvPr id="11" name="Picture 8" descr="http://www.correduriapublica.gob.mx/correduria/images/logo_secretaria.gi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9512" y="1382917"/>
            <a:ext cx="1201414" cy="800942"/>
          </a:xfrm>
          <a:prstGeom prst="rect">
            <a:avLst/>
          </a:prstGeom>
          <a:noFill/>
          <a:extLst>
            <a:ext uri="{909E8E84-426E-40dd-AFC4-6F175D3DCCD1}">
              <a14:hiddenFill xmlns:a14="http://schemas.microsoft.com/office/drawing/2010/main">
                <a:solidFill>
                  <a:srgbClr val="FFFFFF"/>
                </a:solidFill>
              </a14:hiddenFill>
            </a:ext>
          </a:extLst>
        </p:spPr>
      </p:pic>
      <p:sp>
        <p:nvSpPr>
          <p:cNvPr id="12" name="11 Más"/>
          <p:cNvSpPr/>
          <p:nvPr/>
        </p:nvSpPr>
        <p:spPr>
          <a:xfrm>
            <a:off x="1610290" y="1518505"/>
            <a:ext cx="369422" cy="504056"/>
          </a:xfrm>
          <a:prstGeom prst="mathPl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12 Imagen"/>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167418" y="1382918"/>
            <a:ext cx="2231193" cy="800941"/>
          </a:xfrm>
          <a:prstGeom prst="rect">
            <a:avLst/>
          </a:prstGeom>
        </p:spPr>
      </p:pic>
      <p:sp>
        <p:nvSpPr>
          <p:cNvPr id="36" name="35 Rectángulo"/>
          <p:cNvSpPr/>
          <p:nvPr/>
        </p:nvSpPr>
        <p:spPr>
          <a:xfrm>
            <a:off x="35496" y="620688"/>
            <a:ext cx="1300356" cy="369332"/>
          </a:xfrm>
          <a:prstGeom prst="rect">
            <a:avLst/>
          </a:prstGeom>
        </p:spPr>
        <p:txBody>
          <a:bodyPr wrap="none">
            <a:spAutoFit/>
          </a:bodyPr>
          <a:lstStyle/>
          <a:p>
            <a:r>
              <a:rPr lang="es-MX" b="1" dirty="0">
                <a:solidFill>
                  <a:srgbClr val="000099"/>
                </a:solidFill>
              </a:rPr>
              <a:t>Estrategia</a:t>
            </a:r>
            <a:endParaRPr lang="es-MX" dirty="0"/>
          </a:p>
        </p:txBody>
      </p:sp>
      <p:grpSp>
        <p:nvGrpSpPr>
          <p:cNvPr id="37" name="36 Grupo"/>
          <p:cNvGrpSpPr/>
          <p:nvPr/>
        </p:nvGrpSpPr>
        <p:grpSpPr>
          <a:xfrm rot="6751468">
            <a:off x="6727982" y="1370597"/>
            <a:ext cx="1886904" cy="3908699"/>
            <a:chOff x="2183196" y="967018"/>
            <a:chExt cx="1886904" cy="3908699"/>
          </a:xfrm>
        </p:grpSpPr>
        <p:sp>
          <p:nvSpPr>
            <p:cNvPr id="38" name="37 Flecha curvada hacia abajo"/>
            <p:cNvSpPr/>
            <p:nvPr/>
          </p:nvSpPr>
          <p:spPr>
            <a:xfrm rot="18044687">
              <a:off x="2558785" y="1647636"/>
              <a:ext cx="2191934" cy="8306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38 Flecha curvada hacia abajo"/>
            <p:cNvSpPr/>
            <p:nvPr/>
          </p:nvSpPr>
          <p:spPr>
            <a:xfrm rot="18044687">
              <a:off x="1530325" y="3392148"/>
              <a:ext cx="2136440" cy="8306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4261225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 Grupo"/>
          <p:cNvGrpSpPr/>
          <p:nvPr/>
        </p:nvGrpSpPr>
        <p:grpSpPr>
          <a:xfrm>
            <a:off x="857224" y="2169584"/>
            <a:ext cx="3214242" cy="4071956"/>
            <a:chOff x="143312" y="2571744"/>
            <a:chExt cx="3214242" cy="4071956"/>
          </a:xfrm>
        </p:grpSpPr>
        <p:graphicFrame>
          <p:nvGraphicFramePr>
            <p:cNvPr id="42" name="41 Diagrama"/>
            <p:cNvGraphicFramePr/>
            <p:nvPr/>
          </p:nvGraphicFramePr>
          <p:xfrm>
            <a:off x="214282" y="2571744"/>
            <a:ext cx="31432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4"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0750" y="2586734"/>
              <a:ext cx="900599" cy="609601"/>
            </a:xfrm>
            <a:prstGeom prst="rect">
              <a:avLst/>
            </a:prstGeom>
            <a:noFill/>
            <a:ln w="9525">
              <a:noFill/>
              <a:miter lim="800000"/>
              <a:headEnd/>
              <a:tailEnd/>
            </a:ln>
          </p:spPr>
        </p:pic>
        <p:pic>
          <p:nvPicPr>
            <p:cNvPr id="5125" name="Picture 5"/>
            <p:cNvPicPr>
              <a:picLocks noChangeAspect="1" noChangeArrowheads="1"/>
            </p:cNvPicPr>
            <p:nvPr/>
          </p:nvPicPr>
          <p:blipFill>
            <a:blip r:embed="rId9" cstate="print"/>
            <a:srcRect/>
            <a:stretch>
              <a:fillRect/>
            </a:stretch>
          </p:blipFill>
          <p:spPr bwMode="auto">
            <a:xfrm>
              <a:off x="285720" y="3432512"/>
              <a:ext cx="865222" cy="645199"/>
            </a:xfrm>
            <a:prstGeom prst="rect">
              <a:avLst/>
            </a:prstGeom>
            <a:noFill/>
            <a:ln w="9525">
              <a:noFill/>
              <a:miter lim="800000"/>
              <a:headEnd/>
              <a:tailEnd/>
            </a:ln>
          </p:spPr>
        </p:pic>
        <p:pic>
          <p:nvPicPr>
            <p:cNvPr id="56"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3312" y="5955798"/>
              <a:ext cx="1006929" cy="687902"/>
            </a:xfrm>
            <a:prstGeom prst="rect">
              <a:avLst/>
            </a:prstGeom>
            <a:noFill/>
            <a:ln w="9525">
              <a:noFill/>
              <a:miter lim="800000"/>
              <a:headEnd/>
              <a:tailEnd/>
            </a:ln>
          </p:spPr>
        </p:pic>
        <p:pic>
          <p:nvPicPr>
            <p:cNvPr id="5126" name="Picture 6"/>
            <p:cNvPicPr>
              <a:picLocks noChangeAspect="1" noChangeArrowheads="1"/>
            </p:cNvPicPr>
            <p:nvPr/>
          </p:nvPicPr>
          <p:blipFill>
            <a:blip r:embed="rId11" cstate="print"/>
            <a:srcRect/>
            <a:stretch>
              <a:fillRect/>
            </a:stretch>
          </p:blipFill>
          <p:spPr bwMode="auto">
            <a:xfrm>
              <a:off x="342168" y="5098542"/>
              <a:ext cx="800100" cy="714375"/>
            </a:xfrm>
            <a:prstGeom prst="rect">
              <a:avLst/>
            </a:prstGeom>
            <a:noFill/>
            <a:ln w="9525">
              <a:noFill/>
              <a:miter lim="800000"/>
              <a:headEnd/>
              <a:tailEnd/>
            </a:ln>
          </p:spPr>
        </p:pic>
        <p:pic>
          <p:nvPicPr>
            <p:cNvPr id="5127" name="Picture 7"/>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5780" y="4188350"/>
              <a:ext cx="937173" cy="790576"/>
            </a:xfrm>
            <a:prstGeom prst="rect">
              <a:avLst/>
            </a:prstGeom>
            <a:noFill/>
            <a:ln w="9525">
              <a:noFill/>
              <a:miter lim="800000"/>
              <a:headEnd/>
              <a:tailEnd/>
            </a:ln>
          </p:spPr>
        </p:pic>
      </p:grpSp>
      <p:sp>
        <p:nvSpPr>
          <p:cNvPr id="4" name="3 Rectángulo redondeado"/>
          <p:cNvSpPr/>
          <p:nvPr/>
        </p:nvSpPr>
        <p:spPr>
          <a:xfrm>
            <a:off x="452638" y="1052736"/>
            <a:ext cx="7215706" cy="92869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MX" dirty="0" smtClean="0">
                <a:solidFill>
                  <a:schemeClr val="tx1"/>
                </a:solidFill>
                <a:latin typeface="Arial" pitchFamily="34" charset="0"/>
                <a:ea typeface="Calibri"/>
                <a:cs typeface="Arial" pitchFamily="34" charset="0"/>
              </a:rPr>
              <a:t>La estrategia de atención centra su propuesta en la creación de una política de desarrollo empresarial basada en CINCO </a:t>
            </a:r>
            <a:r>
              <a:rPr lang="es-MX" b="1" dirty="0" smtClean="0">
                <a:solidFill>
                  <a:schemeClr val="tx1"/>
                </a:solidFill>
                <a:latin typeface="Arial" pitchFamily="34" charset="0"/>
                <a:ea typeface="Calibri"/>
                <a:cs typeface="Arial" pitchFamily="34" charset="0"/>
              </a:rPr>
              <a:t>segmentos empresariales</a:t>
            </a:r>
            <a:r>
              <a:rPr lang="es-MX" b="1" dirty="0" smtClean="0">
                <a:solidFill>
                  <a:schemeClr val="tx1"/>
                </a:solidFill>
                <a:latin typeface="Arial" pitchFamily="34" charset="0"/>
                <a:cs typeface="Arial" pitchFamily="34" charset="0"/>
              </a:rPr>
              <a:t>.</a:t>
            </a:r>
          </a:p>
        </p:txBody>
      </p:sp>
      <p:sp>
        <p:nvSpPr>
          <p:cNvPr id="43" name="42 Rectángulo"/>
          <p:cNvSpPr/>
          <p:nvPr/>
        </p:nvSpPr>
        <p:spPr>
          <a:xfrm>
            <a:off x="3571400" y="2101658"/>
            <a:ext cx="5000660" cy="81228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s-MX" sz="1400" dirty="0" smtClean="0">
                <a:effectLst>
                  <a:outerShdw blurRad="38100" dist="38100" dir="2700000" algn="tl">
                    <a:srgbClr val="000000">
                      <a:alpha val="43137"/>
                    </a:srgbClr>
                  </a:outerShdw>
                </a:effectLst>
                <a:latin typeface="Arial" pitchFamily="34" charset="0"/>
                <a:cs typeface="Arial" pitchFamily="34" charset="0"/>
              </a:rPr>
              <a:t>Grandes empresas establecidas en el país capaces de vertebrar la cadena productiva, desarrollar proveedores  de manera eficiente e integrar a MIPYMES al mercado global;</a:t>
            </a:r>
            <a:endParaRPr lang="es-MX" sz="1400" dirty="0">
              <a:effectLst>
                <a:outerShdw blurRad="38100" dist="38100" dir="2700000" algn="tl">
                  <a:srgbClr val="000000">
                    <a:alpha val="43137"/>
                  </a:srgbClr>
                </a:outerShdw>
              </a:effectLst>
              <a:latin typeface="Arial" pitchFamily="34" charset="0"/>
              <a:cs typeface="Arial" pitchFamily="34" charset="0"/>
            </a:endParaRPr>
          </a:p>
        </p:txBody>
      </p:sp>
      <p:sp>
        <p:nvSpPr>
          <p:cNvPr id="45" name="44 Rectángulo"/>
          <p:cNvSpPr/>
          <p:nvPr/>
        </p:nvSpPr>
        <p:spPr>
          <a:xfrm>
            <a:off x="3571400" y="2966880"/>
            <a:ext cx="5000660" cy="77434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s-MX" sz="1400" dirty="0" smtClean="0">
                <a:effectLst>
                  <a:outerShdw blurRad="38100" dist="38100" dir="2700000" algn="tl">
                    <a:srgbClr val="000000">
                      <a:alpha val="43137"/>
                    </a:srgbClr>
                  </a:outerShdw>
                </a:effectLst>
                <a:latin typeface="Arial" pitchFamily="34" charset="0"/>
                <a:cs typeface="Arial" pitchFamily="34" charset="0"/>
              </a:rPr>
              <a:t>PYMES con capacidad y potencial de crecimiento para incrementar sus ventas y generar empleos de alto valor agregado;</a:t>
            </a:r>
          </a:p>
        </p:txBody>
      </p:sp>
      <p:sp>
        <p:nvSpPr>
          <p:cNvPr id="46" name="45 Rectángulo"/>
          <p:cNvSpPr/>
          <p:nvPr/>
        </p:nvSpPr>
        <p:spPr>
          <a:xfrm>
            <a:off x="3571400" y="3805634"/>
            <a:ext cx="5000660" cy="77785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s-MX" sz="1400" dirty="0" smtClean="0">
                <a:effectLst>
                  <a:outerShdw blurRad="38100" dist="38100" dir="2700000" algn="tl">
                    <a:srgbClr val="000000">
                      <a:alpha val="43137"/>
                    </a:srgbClr>
                  </a:outerShdw>
                </a:effectLst>
                <a:latin typeface="Arial" pitchFamily="34" charset="0"/>
                <a:cs typeface="Arial" pitchFamily="34" charset="0"/>
              </a:rPr>
              <a:t>Representan el 4.2% de empresas  y  31.5% de empleo en el país y son altamente productivas, pero requieren  integrarse  para impulsar el desarrollo regional y la competitividad.</a:t>
            </a:r>
          </a:p>
        </p:txBody>
      </p:sp>
      <p:sp>
        <p:nvSpPr>
          <p:cNvPr id="47" name="46 Rectángulo"/>
          <p:cNvSpPr/>
          <p:nvPr/>
        </p:nvSpPr>
        <p:spPr>
          <a:xfrm>
            <a:off x="3571400" y="4673426"/>
            <a:ext cx="5000660" cy="78230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s-MX" sz="1400" dirty="0" smtClean="0">
                <a:effectLst>
                  <a:outerShdw blurRad="38100" dist="38100" dir="2700000" algn="tl">
                    <a:srgbClr val="000000">
                      <a:alpha val="43137"/>
                    </a:srgbClr>
                  </a:outerShdw>
                </a:effectLst>
                <a:latin typeface="Arial" pitchFamily="34" charset="0"/>
                <a:cs typeface="Arial" pitchFamily="34" charset="0"/>
              </a:rPr>
              <a:t>Representan el 95.6% de empresas y 40.6% del empleo en el país. Sin embargo, se caracterizan por ser poco productivas y no tener ganancias.</a:t>
            </a:r>
          </a:p>
        </p:txBody>
      </p:sp>
      <p:sp>
        <p:nvSpPr>
          <p:cNvPr id="48" name="47 Rectángulo"/>
          <p:cNvSpPr/>
          <p:nvPr/>
        </p:nvSpPr>
        <p:spPr>
          <a:xfrm>
            <a:off x="3612858" y="5542160"/>
            <a:ext cx="4944212" cy="71438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s-MX" sz="1400" dirty="0" smtClean="0">
                <a:effectLst>
                  <a:outerShdw blurRad="38100" dist="38100" dir="2700000" algn="tl">
                    <a:srgbClr val="000000">
                      <a:alpha val="43137"/>
                    </a:srgbClr>
                  </a:outerShdw>
                </a:effectLst>
                <a:latin typeface="Arial" pitchFamily="34" charset="0"/>
                <a:cs typeface="Arial" pitchFamily="34" charset="0"/>
              </a:rPr>
              <a:t>Mujeres y hombres en proceso de crear, desarrollar o consolidar una empresa (MIPYME) a partir de una idea emprendedora e innovadora.</a:t>
            </a:r>
          </a:p>
        </p:txBody>
      </p:sp>
      <p:sp>
        <p:nvSpPr>
          <p:cNvPr id="18" name="17 CuadroTexto"/>
          <p:cNvSpPr txBox="1"/>
          <p:nvPr/>
        </p:nvSpPr>
        <p:spPr>
          <a:xfrm>
            <a:off x="91420" y="568441"/>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a:solidFill>
                  <a:srgbClr val="000099"/>
                </a:solidFill>
                <a:latin typeface="Arial" pitchFamily="34" charset="0"/>
              </a:rPr>
              <a:t>ESTRATEGÍA DE FOMENTO EMPRESARIAL</a:t>
            </a:r>
            <a:r>
              <a:rPr lang="es-MX" sz="2000" b="1" dirty="0" smtClean="0">
                <a:solidFill>
                  <a:schemeClr val="tx1"/>
                </a:solidFill>
                <a:latin typeface="Arial" pitchFamily="34" charset="0"/>
                <a:cs typeface="Arial" pitchFamily="34" charset="0"/>
              </a:rPr>
              <a:t>.</a:t>
            </a:r>
            <a:endParaRPr lang="es-MX" sz="2000" b="1" dirty="0">
              <a:solidFill>
                <a:schemeClr val="tx1"/>
              </a:solidFill>
              <a:latin typeface="Arial" pitchFamily="34" charset="0"/>
              <a:cs typeface="Arial" pitchFamily="34" charset="0"/>
            </a:endParaRPr>
          </a:p>
        </p:txBody>
      </p:sp>
      <p:sp>
        <p:nvSpPr>
          <p:cNvPr id="16" name="15 Marcador de número de diapositiva"/>
          <p:cNvSpPr>
            <a:spLocks noGrp="1"/>
          </p:cNvSpPr>
          <p:nvPr>
            <p:ph type="sldNum" sz="quarter" idx="4294967295"/>
          </p:nvPr>
        </p:nvSpPr>
        <p:spPr>
          <a:xfrm>
            <a:off x="7010400" y="6356350"/>
            <a:ext cx="2133600" cy="365125"/>
          </a:xfrm>
        </p:spPr>
        <p:txBody>
          <a:bodyPr/>
          <a:lstStyle/>
          <a:p>
            <a:pPr algn="r"/>
            <a:fld id="{F8A45A03-2593-4F33-8B06-014761DF92EB}" type="slidenum">
              <a:rPr lang="es-MX" smtClean="0"/>
              <a:pPr algn="r"/>
              <a:t>4</a:t>
            </a:fld>
            <a:endParaRPr lang="es-MX"/>
          </a:p>
        </p:txBody>
      </p:sp>
    </p:spTree>
    <p:extLst>
      <p:ext uri="{BB962C8B-B14F-4D97-AF65-F5344CB8AC3E}">
        <p14:creationId xmlns:p14="http://schemas.microsoft.com/office/powerpoint/2010/main" val="4099464423"/>
      </p:ext>
    </p:extLst>
  </p:cSld>
  <p:clrMapOvr>
    <a:masterClrMapping/>
  </p:clrMapOvr>
  <p:transition xmlns:p14="http://schemas.microsoft.com/office/powerpoint/2010/main" advTm="7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ular Arrow 59"/>
          <p:cNvSpPr>
            <a:spLocks noChangeAspect="1"/>
          </p:cNvSpPr>
          <p:nvPr/>
        </p:nvSpPr>
        <p:spPr>
          <a:xfrm rot="3698877" flipH="1">
            <a:off x="6669910" y="3130455"/>
            <a:ext cx="608013" cy="584200"/>
          </a:xfrm>
          <a:prstGeom prst="circularArrow">
            <a:avLst>
              <a:gd name="adj1" fmla="val 12500"/>
              <a:gd name="adj2" fmla="val 1142319"/>
              <a:gd name="adj3" fmla="val 20457681"/>
              <a:gd name="adj4" fmla="val 10800000"/>
              <a:gd name="adj5" fmla="val 18486"/>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7" name="Circular Arrow 52"/>
          <p:cNvSpPr>
            <a:spLocks noChangeAspect="1"/>
          </p:cNvSpPr>
          <p:nvPr/>
        </p:nvSpPr>
        <p:spPr>
          <a:xfrm rot="18006709" flipH="1">
            <a:off x="5888066" y="3132836"/>
            <a:ext cx="608013" cy="585788"/>
          </a:xfrm>
          <a:prstGeom prst="circularArrow">
            <a:avLst>
              <a:gd name="adj1" fmla="val 12500"/>
              <a:gd name="adj2" fmla="val 1142319"/>
              <a:gd name="adj3" fmla="val 20457681"/>
              <a:gd name="adj4" fmla="val 10800000"/>
              <a:gd name="adj5" fmla="val 18486"/>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8" name="Trapezoid"/>
          <p:cNvSpPr/>
          <p:nvPr/>
        </p:nvSpPr>
        <p:spPr bwMode="auto">
          <a:xfrm>
            <a:off x="5085918" y="5468628"/>
            <a:ext cx="3542273" cy="820166"/>
          </a:xfrm>
          <a:prstGeom prst="rect">
            <a:avLst/>
          </a:prstGeom>
          <a:noFill/>
          <a:ln>
            <a:noFill/>
          </a:ln>
          <a:effectLst/>
          <a:scene3d>
            <a:camera prst="orthographicFront"/>
            <a:lightRig rig="threePt" dir="t">
              <a:rot lat="0" lon="0" rev="7500000"/>
            </a:lightRig>
          </a:scene3d>
        </p:spPr>
        <p:txBody>
          <a:bodyPr lIns="82550" tIns="82550" rIns="82550" bIns="82550" spcCol="1270" anchor="ctr"/>
          <a:lstStyle/>
          <a:p>
            <a:pPr marL="0" marR="0" lvl="0" indent="0" algn="ctr" defTabSz="914400" eaLnBrk="1" fontAlgn="auto" latinLnBrk="0" hangingPunct="1">
              <a:lnSpc>
                <a:spcPct val="90000"/>
              </a:lnSpc>
              <a:spcBef>
                <a:spcPts val="0"/>
              </a:spcBef>
              <a:spcAft>
                <a:spcPct val="35000"/>
              </a:spcAft>
              <a:buClrTx/>
              <a:buSzTx/>
              <a:buFontTx/>
              <a:buNone/>
              <a:tabLst/>
              <a:defRPr/>
            </a:pPr>
            <a:endParaRPr kumimoji="0" lang="en-US" sz="65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grpSp>
        <p:nvGrpSpPr>
          <p:cNvPr id="2" name="Group 61"/>
          <p:cNvGrpSpPr>
            <a:grpSpLocks/>
          </p:cNvGrpSpPr>
          <p:nvPr/>
        </p:nvGrpSpPr>
        <p:grpSpPr bwMode="auto">
          <a:xfrm>
            <a:off x="5746779" y="3448748"/>
            <a:ext cx="1701800" cy="749300"/>
            <a:chOff x="2176272" y="2505456"/>
            <a:chExt cx="1700784" cy="749808"/>
          </a:xfrm>
        </p:grpSpPr>
        <p:sp>
          <p:nvSpPr>
            <p:cNvPr id="10" name="Trapezoid"/>
            <p:cNvSpPr/>
            <p:nvPr/>
          </p:nvSpPr>
          <p:spPr bwMode="auto">
            <a:xfrm>
              <a:off x="2234371" y="2541587"/>
              <a:ext cx="1584818" cy="638699"/>
            </a:xfrm>
            <a:prstGeom prst="trapezoid">
              <a:avLst>
                <a:gd name="adj" fmla="val 66718"/>
              </a:avLst>
            </a:prstGeom>
            <a:solidFill>
              <a:srgbClr val="DAEDEF">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1" name="TextBox 27"/>
            <p:cNvSpPr txBox="1">
              <a:spLocks noChangeArrowheads="1"/>
            </p:cNvSpPr>
            <p:nvPr/>
          </p:nvSpPr>
          <p:spPr bwMode="auto">
            <a:xfrm>
              <a:off x="2347006" y="2649626"/>
              <a:ext cx="1356375" cy="367013"/>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t>Gacelas</a:t>
              </a:r>
              <a:endParaRPr kumimoji="0" 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grpSp>
      <p:grpSp>
        <p:nvGrpSpPr>
          <p:cNvPr id="3" name="Group 55"/>
          <p:cNvGrpSpPr>
            <a:grpSpLocks/>
          </p:cNvGrpSpPr>
          <p:nvPr/>
        </p:nvGrpSpPr>
        <p:grpSpPr bwMode="auto">
          <a:xfrm>
            <a:off x="5302279" y="4180586"/>
            <a:ext cx="2573338" cy="749300"/>
            <a:chOff x="1731264" y="3236976"/>
            <a:chExt cx="2572512" cy="749808"/>
          </a:xfrm>
        </p:grpSpPr>
        <p:sp>
          <p:nvSpPr>
            <p:cNvPr id="13" name="Trapezoid"/>
            <p:cNvSpPr/>
            <p:nvPr/>
          </p:nvSpPr>
          <p:spPr bwMode="auto">
            <a:xfrm>
              <a:off x="1794528" y="3275123"/>
              <a:ext cx="2457351" cy="638699"/>
            </a:xfrm>
            <a:prstGeom prst="trapezoid">
              <a:avLst>
                <a:gd name="adj" fmla="val 66718"/>
              </a:avLst>
            </a:prstGeom>
            <a:solidFill>
              <a:srgbClr val="DAEDEF">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4" name="TextBox 27"/>
            <p:cNvSpPr txBox="1">
              <a:spLocks noChangeArrowheads="1"/>
            </p:cNvSpPr>
            <p:nvPr/>
          </p:nvSpPr>
          <p:spPr bwMode="auto">
            <a:xfrm>
              <a:off x="1846913" y="3429237"/>
              <a:ext cx="2371630" cy="367014"/>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t>PYMES</a:t>
              </a:r>
              <a:endParaRPr kumimoji="0" 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grpSp>
      <p:grpSp>
        <p:nvGrpSpPr>
          <p:cNvPr id="4" name="Group 54"/>
          <p:cNvGrpSpPr>
            <a:grpSpLocks/>
          </p:cNvGrpSpPr>
          <p:nvPr/>
        </p:nvGrpSpPr>
        <p:grpSpPr bwMode="auto">
          <a:xfrm>
            <a:off x="4926042" y="4940998"/>
            <a:ext cx="3330575" cy="638175"/>
            <a:chOff x="1354687" y="3997306"/>
            <a:chExt cx="3329883" cy="638699"/>
          </a:xfrm>
        </p:grpSpPr>
        <p:sp>
          <p:nvSpPr>
            <p:cNvPr id="16" name="Trapezoid"/>
            <p:cNvSpPr/>
            <p:nvPr/>
          </p:nvSpPr>
          <p:spPr bwMode="auto">
            <a:xfrm>
              <a:off x="1354687" y="3997306"/>
              <a:ext cx="3329883" cy="638699"/>
            </a:xfrm>
            <a:prstGeom prst="trapezoid">
              <a:avLst>
                <a:gd name="adj" fmla="val 66718"/>
              </a:avLst>
            </a:prstGeom>
            <a:solidFill>
              <a:srgbClr val="DAEDEF">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7" name="TextBox 27"/>
            <p:cNvSpPr txBox="1">
              <a:spLocks noChangeArrowheads="1"/>
            </p:cNvSpPr>
            <p:nvPr/>
          </p:nvSpPr>
          <p:spPr bwMode="auto">
            <a:xfrm>
              <a:off x="1830391" y="4071951"/>
              <a:ext cx="2371725" cy="36988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t>Microempresas</a:t>
              </a:r>
              <a:endParaRPr kumimoji="0" 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grpSp>
      <p:grpSp>
        <p:nvGrpSpPr>
          <p:cNvPr id="5" name="Group 53"/>
          <p:cNvGrpSpPr>
            <a:grpSpLocks/>
          </p:cNvGrpSpPr>
          <p:nvPr/>
        </p:nvGrpSpPr>
        <p:grpSpPr bwMode="auto">
          <a:xfrm>
            <a:off x="4470429" y="5663311"/>
            <a:ext cx="4244975" cy="638175"/>
            <a:chOff x="898529" y="4719127"/>
            <a:chExt cx="4244975" cy="638699"/>
          </a:xfrm>
        </p:grpSpPr>
        <p:sp>
          <p:nvSpPr>
            <p:cNvPr id="19" name="Trapezoid"/>
            <p:cNvSpPr/>
            <p:nvPr/>
          </p:nvSpPr>
          <p:spPr bwMode="auto">
            <a:xfrm>
              <a:off x="898529" y="4719127"/>
              <a:ext cx="4244975" cy="638699"/>
            </a:xfrm>
            <a:prstGeom prst="trapezoid">
              <a:avLst>
                <a:gd name="adj" fmla="val 66718"/>
              </a:avLst>
            </a:prstGeom>
            <a:solidFill>
              <a:srgbClr val="DAEDEF">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20" name="TextBox 27"/>
            <p:cNvSpPr txBox="1">
              <a:spLocks noChangeArrowheads="1"/>
            </p:cNvSpPr>
            <p:nvPr/>
          </p:nvSpPr>
          <p:spPr bwMode="auto">
            <a:xfrm>
              <a:off x="1428729" y="4843476"/>
              <a:ext cx="3156000" cy="36963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Nuevos Emprendedores</a:t>
              </a:r>
              <a:endParaRPr kumimoji="0" lang="en-US" sz="1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grpSp>
        <p:nvGrpSpPr>
          <p:cNvPr id="9" name="Group 62"/>
          <p:cNvGrpSpPr>
            <a:grpSpLocks/>
          </p:cNvGrpSpPr>
          <p:nvPr/>
        </p:nvGrpSpPr>
        <p:grpSpPr bwMode="auto">
          <a:xfrm>
            <a:off x="5784879" y="2743898"/>
            <a:ext cx="1643063" cy="711200"/>
            <a:chOff x="2212979" y="1800238"/>
            <a:chExt cx="1643062" cy="711314"/>
          </a:xfrm>
        </p:grpSpPr>
        <p:sp>
          <p:nvSpPr>
            <p:cNvPr id="22" name="Trapezoid"/>
            <p:cNvSpPr/>
            <p:nvPr/>
          </p:nvSpPr>
          <p:spPr bwMode="auto">
            <a:xfrm>
              <a:off x="2678639" y="1905013"/>
              <a:ext cx="719594" cy="530554"/>
            </a:xfrm>
            <a:prstGeom prst="trapezoid">
              <a:avLst>
                <a:gd name="adj" fmla="val 66718"/>
              </a:avLst>
            </a:prstGeom>
            <a:solidFill>
              <a:srgbClr val="DAEDEF">
                <a:lumMod val="5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3" name="TextBox 27"/>
            <p:cNvSpPr txBox="1">
              <a:spLocks noChangeArrowheads="1"/>
            </p:cNvSpPr>
            <p:nvPr/>
          </p:nvSpPr>
          <p:spPr bwMode="auto">
            <a:xfrm>
              <a:off x="2212979" y="1800238"/>
              <a:ext cx="1643062" cy="64135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rPr>
                <a:t>Tractoras</a:t>
              </a:r>
              <a:endParaRPr kumimoji="0" lang="en-US" sz="1800" b="0" i="0" u="none" strike="noStrike" kern="0" cap="none" spc="0" normalizeH="0" baseline="0" noProof="0" smtClean="0">
                <a:ln>
                  <a:noFill/>
                </a:ln>
                <a:solidFill>
                  <a:sysClr val="windowText" lastClr="000000"/>
                </a:solidFill>
                <a:effectLst/>
                <a:uLnTx/>
                <a:uFillTx/>
                <a:latin typeface="Arial" pitchFamily="34" charset="0"/>
                <a:cs typeface="Arial" pitchFamily="34" charset="0"/>
              </a:endParaRPr>
            </a:p>
          </p:txBody>
        </p:sp>
      </p:grpSp>
      <p:grpSp>
        <p:nvGrpSpPr>
          <p:cNvPr id="12" name="Group 64"/>
          <p:cNvGrpSpPr>
            <a:grpSpLocks/>
          </p:cNvGrpSpPr>
          <p:nvPr/>
        </p:nvGrpSpPr>
        <p:grpSpPr bwMode="auto">
          <a:xfrm>
            <a:off x="4503767" y="2088261"/>
            <a:ext cx="4200525" cy="682625"/>
            <a:chOff x="932063" y="1144116"/>
            <a:chExt cx="4200328" cy="683776"/>
          </a:xfrm>
        </p:grpSpPr>
        <p:sp>
          <p:nvSpPr>
            <p:cNvPr id="25" name="Isosceles Triangle 28"/>
            <p:cNvSpPr/>
            <p:nvPr/>
          </p:nvSpPr>
          <p:spPr>
            <a:xfrm rot="10800000">
              <a:off x="932063" y="1212846"/>
              <a:ext cx="4200328" cy="615046"/>
            </a:xfrm>
            <a:prstGeom prst="triangle">
              <a:avLst/>
            </a:prstGeom>
            <a:gradFill rotWithShape="1">
              <a:gsLst>
                <a:gs pos="0">
                  <a:srgbClr val="DAEDEF">
                    <a:shade val="51000"/>
                    <a:satMod val="130000"/>
                  </a:srgbClr>
                </a:gs>
                <a:gs pos="80000">
                  <a:srgbClr val="DAEDEF">
                    <a:shade val="93000"/>
                    <a:satMod val="130000"/>
                  </a:srgbClr>
                </a:gs>
                <a:gs pos="100000">
                  <a:srgbClr val="DAEDE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Arial" pitchFamily="34" charset="0"/>
                <a:cs typeface="Arial" pitchFamily="34" charset="0"/>
              </a:endParaRPr>
            </a:p>
          </p:txBody>
        </p:sp>
        <p:sp>
          <p:nvSpPr>
            <p:cNvPr id="26" name="TextBox 27"/>
            <p:cNvSpPr txBox="1">
              <a:spLocks noChangeArrowheads="1"/>
            </p:cNvSpPr>
            <p:nvPr/>
          </p:nvSpPr>
          <p:spPr bwMode="auto">
            <a:xfrm>
              <a:off x="1818347" y="1144116"/>
              <a:ext cx="2357454" cy="52322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Mercado Nacional e Internacional</a:t>
              </a:r>
              <a:endParaRPr kumimoji="0" lang="en-US" sz="14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pSp>
      <p:sp>
        <p:nvSpPr>
          <p:cNvPr id="27" name="Circular Arrow 60"/>
          <p:cNvSpPr/>
          <p:nvPr/>
        </p:nvSpPr>
        <p:spPr>
          <a:xfrm rot="18854462" flipV="1">
            <a:off x="6804054" y="2415286"/>
            <a:ext cx="858837" cy="808038"/>
          </a:xfrm>
          <a:prstGeom prst="circularArrow">
            <a:avLst>
              <a:gd name="adj1" fmla="val 12500"/>
              <a:gd name="adj2" fmla="val 1142319"/>
              <a:gd name="adj3" fmla="val 20457681"/>
              <a:gd name="adj4" fmla="val 13417688"/>
              <a:gd name="adj5" fmla="val 12500"/>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28" name="Circular Arrow 65"/>
          <p:cNvSpPr>
            <a:spLocks noChangeAspect="1"/>
          </p:cNvSpPr>
          <p:nvPr/>
        </p:nvSpPr>
        <p:spPr>
          <a:xfrm rot="18006709" flipH="1">
            <a:off x="5076855" y="4509198"/>
            <a:ext cx="608012" cy="585787"/>
          </a:xfrm>
          <a:prstGeom prst="circularArrow">
            <a:avLst>
              <a:gd name="adj1" fmla="val 12500"/>
              <a:gd name="adj2" fmla="val 1142319"/>
              <a:gd name="adj3" fmla="val 20457681"/>
              <a:gd name="adj4" fmla="val 10800000"/>
              <a:gd name="adj5" fmla="val 18486"/>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29" name="Circular Arrow 49"/>
          <p:cNvSpPr>
            <a:spLocks noChangeAspect="1"/>
          </p:cNvSpPr>
          <p:nvPr/>
        </p:nvSpPr>
        <p:spPr>
          <a:xfrm rot="18006709" flipH="1">
            <a:off x="4602191" y="5275961"/>
            <a:ext cx="608013" cy="585788"/>
          </a:xfrm>
          <a:prstGeom prst="circularArrow">
            <a:avLst>
              <a:gd name="adj1" fmla="val 12500"/>
              <a:gd name="adj2" fmla="val 1142319"/>
              <a:gd name="adj3" fmla="val 20457681"/>
              <a:gd name="adj4" fmla="val 10800000"/>
              <a:gd name="adj5" fmla="val 18486"/>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30" name="Circular Arrow 51"/>
          <p:cNvSpPr>
            <a:spLocks noChangeAspect="1"/>
          </p:cNvSpPr>
          <p:nvPr/>
        </p:nvSpPr>
        <p:spPr>
          <a:xfrm rot="18006709" flipH="1">
            <a:off x="5459441" y="3847211"/>
            <a:ext cx="608013" cy="585788"/>
          </a:xfrm>
          <a:prstGeom prst="circularArrow">
            <a:avLst>
              <a:gd name="adj1" fmla="val 12500"/>
              <a:gd name="adj2" fmla="val 1142319"/>
              <a:gd name="adj3" fmla="val 20457681"/>
              <a:gd name="adj4" fmla="val 10800000"/>
              <a:gd name="adj5" fmla="val 18486"/>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31" name="Circular Arrow 50"/>
          <p:cNvSpPr>
            <a:spLocks noChangeAspect="1"/>
          </p:cNvSpPr>
          <p:nvPr/>
        </p:nvSpPr>
        <p:spPr>
          <a:xfrm rot="3698877" flipH="1">
            <a:off x="7953404" y="5269611"/>
            <a:ext cx="608013" cy="585787"/>
          </a:xfrm>
          <a:prstGeom prst="circularArrow">
            <a:avLst>
              <a:gd name="adj1" fmla="val 12500"/>
              <a:gd name="adj2" fmla="val 1142319"/>
              <a:gd name="adj3" fmla="val 20457681"/>
              <a:gd name="adj4" fmla="val 10800000"/>
              <a:gd name="adj5" fmla="val 18486"/>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32" name="Circular Arrow 56"/>
          <p:cNvSpPr/>
          <p:nvPr/>
        </p:nvSpPr>
        <p:spPr>
          <a:xfrm rot="5400000" flipV="1">
            <a:off x="5517386" y="2414492"/>
            <a:ext cx="858837" cy="809625"/>
          </a:xfrm>
          <a:prstGeom prst="circularArrow">
            <a:avLst>
              <a:gd name="adj1" fmla="val 12500"/>
              <a:gd name="adj2" fmla="val 1142319"/>
              <a:gd name="adj3" fmla="val 20457681"/>
              <a:gd name="adj4" fmla="val 13417688"/>
              <a:gd name="adj5" fmla="val 12500"/>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33" name="Circular Arrow 57"/>
          <p:cNvSpPr>
            <a:spLocks noChangeAspect="1"/>
          </p:cNvSpPr>
          <p:nvPr/>
        </p:nvSpPr>
        <p:spPr>
          <a:xfrm rot="3698877" flipH="1">
            <a:off x="7527160" y="4559205"/>
            <a:ext cx="608013" cy="584200"/>
          </a:xfrm>
          <a:prstGeom prst="circularArrow">
            <a:avLst>
              <a:gd name="adj1" fmla="val 12500"/>
              <a:gd name="adj2" fmla="val 1142319"/>
              <a:gd name="adj3" fmla="val 20457681"/>
              <a:gd name="adj4" fmla="val 10800000"/>
              <a:gd name="adj5" fmla="val 18486"/>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34" name="Circular Arrow 58"/>
          <p:cNvSpPr>
            <a:spLocks noChangeAspect="1"/>
          </p:cNvSpPr>
          <p:nvPr/>
        </p:nvSpPr>
        <p:spPr>
          <a:xfrm rot="3698877" flipH="1">
            <a:off x="7098535" y="3844830"/>
            <a:ext cx="608013" cy="584200"/>
          </a:xfrm>
          <a:prstGeom prst="circularArrow">
            <a:avLst>
              <a:gd name="adj1" fmla="val 12500"/>
              <a:gd name="adj2" fmla="val 1142319"/>
              <a:gd name="adj3" fmla="val 20457681"/>
              <a:gd name="adj4" fmla="val 10800000"/>
              <a:gd name="adj5" fmla="val 18486"/>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cs typeface="Arial" pitchFamily="34" charset="0"/>
            </a:endParaRPr>
          </a:p>
        </p:txBody>
      </p:sp>
      <p:sp>
        <p:nvSpPr>
          <p:cNvPr id="36" name="35 Abrir corchete"/>
          <p:cNvSpPr/>
          <p:nvPr/>
        </p:nvSpPr>
        <p:spPr>
          <a:xfrm>
            <a:off x="4240592" y="2071678"/>
            <a:ext cx="571504" cy="4214842"/>
          </a:xfrm>
          <a:prstGeom prst="leftBracket">
            <a:avLst/>
          </a:prstGeom>
          <a:effectLst>
            <a:glow rad="1397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Arial" pitchFamily="34" charset="0"/>
              <a:cs typeface="Arial" pitchFamily="34" charset="0"/>
            </a:endParaRPr>
          </a:p>
        </p:txBody>
      </p:sp>
      <p:sp>
        <p:nvSpPr>
          <p:cNvPr id="37" name="36 Flecha derecha"/>
          <p:cNvSpPr/>
          <p:nvPr/>
        </p:nvSpPr>
        <p:spPr>
          <a:xfrm>
            <a:off x="785786" y="2071678"/>
            <a:ext cx="2928958" cy="785818"/>
          </a:xfrm>
          <a:prstGeom prst="rightArrow">
            <a:avLst/>
          </a:prstGeom>
          <a:effectLst>
            <a:glow rad="1397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latin typeface="Arial" pitchFamily="34" charset="0"/>
                <a:cs typeface="Arial" pitchFamily="34" charset="0"/>
              </a:rPr>
              <a:t>Financiamiento</a:t>
            </a:r>
            <a:endParaRPr lang="es-MX" b="1" dirty="0">
              <a:effectLst>
                <a:outerShdw blurRad="38100" dist="38100" dir="2700000" algn="tl">
                  <a:srgbClr val="000000">
                    <a:alpha val="43137"/>
                  </a:srgbClr>
                </a:outerShdw>
              </a:effectLst>
              <a:latin typeface="Arial" pitchFamily="34" charset="0"/>
              <a:cs typeface="Arial" pitchFamily="34" charset="0"/>
            </a:endParaRPr>
          </a:p>
        </p:txBody>
      </p:sp>
      <p:sp>
        <p:nvSpPr>
          <p:cNvPr id="38" name="37 Flecha derecha"/>
          <p:cNvSpPr/>
          <p:nvPr/>
        </p:nvSpPr>
        <p:spPr>
          <a:xfrm>
            <a:off x="785786" y="2928934"/>
            <a:ext cx="2928958" cy="785818"/>
          </a:xfrm>
          <a:prstGeom prst="rightArrow">
            <a:avLst/>
          </a:prstGeom>
          <a:effectLst>
            <a:glow rad="139700">
              <a:schemeClr val="accent6">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latin typeface="Arial" pitchFamily="34" charset="0"/>
                <a:cs typeface="Arial" pitchFamily="34" charset="0"/>
              </a:rPr>
              <a:t>Capacitación</a:t>
            </a:r>
            <a:endParaRPr lang="es-MX" b="1" dirty="0">
              <a:effectLst>
                <a:outerShdw blurRad="38100" dist="38100" dir="2700000" algn="tl">
                  <a:srgbClr val="000000">
                    <a:alpha val="43137"/>
                  </a:srgbClr>
                </a:outerShdw>
              </a:effectLst>
              <a:latin typeface="Arial" pitchFamily="34" charset="0"/>
              <a:cs typeface="Arial" pitchFamily="34" charset="0"/>
            </a:endParaRPr>
          </a:p>
        </p:txBody>
      </p:sp>
      <p:sp>
        <p:nvSpPr>
          <p:cNvPr id="39" name="38 Flecha derecha"/>
          <p:cNvSpPr/>
          <p:nvPr/>
        </p:nvSpPr>
        <p:spPr>
          <a:xfrm>
            <a:off x="785786" y="3786190"/>
            <a:ext cx="2928958" cy="785818"/>
          </a:xfrm>
          <a:prstGeom prst="rightArrow">
            <a:avLst/>
          </a:prstGeom>
          <a:effectLst>
            <a:glow rad="1397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latin typeface="Arial" pitchFamily="34" charset="0"/>
                <a:cs typeface="Arial" pitchFamily="34" charset="0"/>
              </a:rPr>
              <a:t>Gestión</a:t>
            </a:r>
            <a:endParaRPr lang="es-MX" b="1" dirty="0">
              <a:effectLst>
                <a:outerShdw blurRad="38100" dist="38100" dir="2700000" algn="tl">
                  <a:srgbClr val="000000">
                    <a:alpha val="43137"/>
                  </a:srgbClr>
                </a:outerShdw>
              </a:effectLst>
              <a:latin typeface="Arial" pitchFamily="34" charset="0"/>
              <a:cs typeface="Arial" pitchFamily="34" charset="0"/>
            </a:endParaRPr>
          </a:p>
        </p:txBody>
      </p:sp>
      <p:sp>
        <p:nvSpPr>
          <p:cNvPr id="40" name="39 Flecha derecha"/>
          <p:cNvSpPr/>
          <p:nvPr/>
        </p:nvSpPr>
        <p:spPr>
          <a:xfrm>
            <a:off x="785786" y="4643446"/>
            <a:ext cx="2928958" cy="785818"/>
          </a:xfrm>
          <a:prstGeom prst="rightArrow">
            <a:avLst/>
          </a:prstGeom>
          <a:effectLst>
            <a:glow rad="1397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latin typeface="Arial" pitchFamily="34" charset="0"/>
                <a:cs typeface="Arial" pitchFamily="34" charset="0"/>
              </a:rPr>
              <a:t>Comercialización</a:t>
            </a:r>
            <a:endParaRPr lang="es-MX" b="1" dirty="0">
              <a:effectLst>
                <a:outerShdw blurRad="38100" dist="38100" dir="2700000" algn="tl">
                  <a:srgbClr val="000000">
                    <a:alpha val="43137"/>
                  </a:srgbClr>
                </a:outerShdw>
              </a:effectLst>
              <a:latin typeface="Arial" pitchFamily="34" charset="0"/>
              <a:cs typeface="Arial" pitchFamily="34" charset="0"/>
            </a:endParaRPr>
          </a:p>
        </p:txBody>
      </p:sp>
      <p:sp>
        <p:nvSpPr>
          <p:cNvPr id="41" name="40 Flecha derecha"/>
          <p:cNvSpPr/>
          <p:nvPr/>
        </p:nvSpPr>
        <p:spPr>
          <a:xfrm>
            <a:off x="785786" y="5500702"/>
            <a:ext cx="2928958" cy="785818"/>
          </a:xfrm>
          <a:prstGeom prst="rightArrow">
            <a:avLst/>
          </a:prstGeom>
          <a:effectLst>
            <a:glow rad="1397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latin typeface="Arial" pitchFamily="34" charset="0"/>
                <a:cs typeface="Arial" pitchFamily="34" charset="0"/>
              </a:rPr>
              <a:t>Innovación</a:t>
            </a:r>
            <a:endParaRPr lang="es-MX" b="1" dirty="0">
              <a:effectLst>
                <a:outerShdw blurRad="38100" dist="38100" dir="2700000" algn="tl">
                  <a:srgbClr val="000000">
                    <a:alpha val="43137"/>
                  </a:srgbClr>
                </a:outerShdw>
              </a:effectLst>
              <a:latin typeface="Arial" pitchFamily="34" charset="0"/>
              <a:cs typeface="Arial" pitchFamily="34" charset="0"/>
            </a:endParaRPr>
          </a:p>
        </p:txBody>
      </p:sp>
      <p:sp>
        <p:nvSpPr>
          <p:cNvPr id="42" name="1 Título"/>
          <p:cNvSpPr txBox="1">
            <a:spLocks/>
          </p:cNvSpPr>
          <p:nvPr/>
        </p:nvSpPr>
        <p:spPr bwMode="auto">
          <a:xfrm>
            <a:off x="642910" y="785794"/>
            <a:ext cx="7258050" cy="796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MX" sz="2400" dirty="0" smtClean="0">
                <a:solidFill>
                  <a:schemeClr val="tx1">
                    <a:lumMod val="65000"/>
                    <a:lumOff val="35000"/>
                  </a:schemeClr>
                </a:solidFill>
                <a:effectLst>
                  <a:outerShdw blurRad="38100" dist="38100" dir="2700000" algn="tl">
                    <a:srgbClr val="000000">
                      <a:alpha val="43137"/>
                    </a:srgbClr>
                  </a:outerShdw>
                </a:effectLst>
                <a:latin typeface="Arial" pitchFamily="34" charset="0"/>
                <a:ea typeface="+mj-ea"/>
                <a:cs typeface="Arial" pitchFamily="34" charset="0"/>
              </a:rPr>
              <a:t>Formación Empresarial de las MIPYMES</a:t>
            </a:r>
            <a:endParaRPr kumimoji="0" lang="es-MX" sz="2400" b="0"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44" name="43 Rectángulo redondeado"/>
          <p:cNvSpPr/>
          <p:nvPr/>
        </p:nvSpPr>
        <p:spPr>
          <a:xfrm>
            <a:off x="1357290" y="1428736"/>
            <a:ext cx="6429420" cy="5265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s-MX" b="1" dirty="0" smtClean="0">
                <a:solidFill>
                  <a:schemeClr val="tx1"/>
                </a:solidFill>
                <a:latin typeface="Arial" pitchFamily="34" charset="0"/>
                <a:cs typeface="Arial" pitchFamily="34" charset="0"/>
              </a:rPr>
              <a:t>Que reciben atención a través de cinco productos:</a:t>
            </a:r>
          </a:p>
        </p:txBody>
      </p:sp>
      <p:sp>
        <p:nvSpPr>
          <p:cNvPr id="43" name="42 Marcador de número de diapositiva"/>
          <p:cNvSpPr>
            <a:spLocks noGrp="1"/>
          </p:cNvSpPr>
          <p:nvPr>
            <p:ph type="sldNum" sz="quarter" idx="4294967295"/>
          </p:nvPr>
        </p:nvSpPr>
        <p:spPr>
          <a:xfrm>
            <a:off x="7010400" y="6356350"/>
            <a:ext cx="2133600" cy="365125"/>
          </a:xfrm>
        </p:spPr>
        <p:txBody>
          <a:bodyPr/>
          <a:lstStyle/>
          <a:p>
            <a:pPr algn="r"/>
            <a:fld id="{F8A45A03-2593-4F33-8B06-014761DF92EB}" type="slidenum">
              <a:rPr lang="es-MX" smtClean="0"/>
              <a:pPr algn="r"/>
              <a:t>5</a:t>
            </a:fld>
            <a:endParaRPr lang="es-MX" dirty="0"/>
          </a:p>
        </p:txBody>
      </p:sp>
      <p:sp>
        <p:nvSpPr>
          <p:cNvPr id="46" name="45 CuadroTexto"/>
          <p:cNvSpPr txBox="1"/>
          <p:nvPr/>
        </p:nvSpPr>
        <p:spPr>
          <a:xfrm>
            <a:off x="91420" y="568441"/>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a:solidFill>
                  <a:srgbClr val="000099"/>
                </a:solidFill>
                <a:latin typeface="Arial" pitchFamily="34" charset="0"/>
              </a:rPr>
              <a:t>ESTRATEGÍA DE FOMENTO EMPRESARIAL</a:t>
            </a:r>
            <a:r>
              <a:rPr lang="es-MX" sz="2000" b="1" dirty="0" smtClean="0">
                <a:solidFill>
                  <a:schemeClr val="tx1"/>
                </a:solidFill>
                <a:latin typeface="Arial" pitchFamily="34" charset="0"/>
                <a:cs typeface="Arial" pitchFamily="34" charset="0"/>
              </a:rPr>
              <a:t>.</a:t>
            </a:r>
            <a:endParaRPr lang="es-MX"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46836374"/>
      </p:ext>
    </p:extLst>
  </p:cSld>
  <p:clrMapOvr>
    <a:masterClrMapping/>
  </p:clrMapOvr>
  <p:transition xmlns:p14="http://schemas.microsoft.com/office/powerpoint/2010/main" advTm="6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4 Marcador de número de diapositiva"/>
          <p:cNvSpPr txBox="1">
            <a:spLocks noGrp="1"/>
          </p:cNvSpPr>
          <p:nvPr/>
        </p:nvSpPr>
        <p:spPr bwMode="auto">
          <a:xfrm>
            <a:off x="6974904" y="6448425"/>
            <a:ext cx="2133600" cy="365125"/>
          </a:xfrm>
          <a:prstGeom prst="rect">
            <a:avLst/>
          </a:prstGeom>
          <a:noFill/>
          <a:ln w="9525">
            <a:noFill/>
            <a:miter lim="800000"/>
            <a:headEnd/>
            <a:tailEnd/>
          </a:ln>
        </p:spPr>
        <p:txBody>
          <a:bodyPr anchor="ctr"/>
          <a:lstStyle/>
          <a:p>
            <a:pPr algn="r"/>
            <a:fld id="{76030BA3-E8FB-41DE-93B3-F83D0B5A2ED4}" type="slidenum">
              <a:rPr lang="es-MX" sz="1200">
                <a:solidFill>
                  <a:srgbClr val="898989"/>
                </a:solidFill>
              </a:rPr>
              <a:pPr algn="r"/>
              <a:t>6</a:t>
            </a:fld>
            <a:endParaRPr lang="es-MX" sz="1200">
              <a:solidFill>
                <a:srgbClr val="898989"/>
              </a:solidFill>
            </a:endParaRPr>
          </a:p>
        </p:txBody>
      </p:sp>
      <p:sp>
        <p:nvSpPr>
          <p:cNvPr id="23" name="22 CuadroTexto"/>
          <p:cNvSpPr txBox="1"/>
          <p:nvPr/>
        </p:nvSpPr>
        <p:spPr>
          <a:xfrm>
            <a:off x="-12762" y="6517474"/>
            <a:ext cx="2208498" cy="307777"/>
          </a:xfrm>
          <a:prstGeom prst="rect">
            <a:avLst/>
          </a:prstGeom>
          <a:noFill/>
        </p:spPr>
        <p:txBody>
          <a:bodyPr wrap="square" rtlCol="0">
            <a:spAutoFit/>
          </a:bodyPr>
          <a:lstStyle/>
          <a:p>
            <a:r>
              <a:rPr lang="es-MX" sz="700" baseline="30000" dirty="0" smtClean="0"/>
              <a:t>/1 </a:t>
            </a:r>
            <a:r>
              <a:rPr lang="es-MX" sz="700" dirty="0" smtClean="0"/>
              <a:t>= INEGI, Censos Económicos 2009</a:t>
            </a:r>
          </a:p>
          <a:p>
            <a:pPr marL="273050" indent="-273050"/>
            <a:r>
              <a:rPr lang="es-MX" sz="700" baseline="30000" dirty="0" smtClean="0"/>
              <a:t>/2 </a:t>
            </a:r>
            <a:r>
              <a:rPr lang="es-MX" sz="700" dirty="0"/>
              <a:t>= </a:t>
            </a:r>
            <a:r>
              <a:rPr lang="es-MX" sz="700" dirty="0" smtClean="0"/>
              <a:t>SPYME</a:t>
            </a:r>
            <a:endParaRPr lang="es-MX" sz="700" dirty="0"/>
          </a:p>
        </p:txBody>
      </p:sp>
      <p:sp>
        <p:nvSpPr>
          <p:cNvPr id="25" name="5 CuadroTexto"/>
          <p:cNvSpPr txBox="1">
            <a:spLocks noChangeArrowheads="1"/>
          </p:cNvSpPr>
          <p:nvPr/>
        </p:nvSpPr>
        <p:spPr bwMode="auto">
          <a:xfrm>
            <a:off x="251520" y="4581128"/>
            <a:ext cx="8604250" cy="1708160"/>
          </a:xfrm>
          <a:prstGeom prst="rect">
            <a:avLst/>
          </a:prstGeom>
          <a:noFill/>
          <a:ln w="9525">
            <a:noFill/>
            <a:miter lim="800000"/>
            <a:headEnd/>
            <a:tailEnd/>
          </a:ln>
        </p:spPr>
        <p:txBody>
          <a:bodyPr>
            <a:spAutoFit/>
          </a:bodyPr>
          <a:lstStyle/>
          <a:p>
            <a:pPr marL="268288" indent="-268288" algn="just">
              <a:buFont typeface="Arial" charset="0"/>
              <a:buChar char="•"/>
            </a:pPr>
            <a:r>
              <a:rPr lang="es-ES" sz="1500" dirty="0" smtClean="0">
                <a:ea typeface="ヒラギノ角ゴ Pro W3"/>
                <a:cs typeface="ヒラギノ角ゴ Pro W3"/>
              </a:rPr>
              <a:t>El 57% de la población de México se encuentra en edad de emprender un negocio</a:t>
            </a:r>
          </a:p>
          <a:p>
            <a:pPr marL="725488" lvl="1" indent="-268288" algn="just">
              <a:buFont typeface="Arial" charset="0"/>
              <a:buChar char="•"/>
            </a:pPr>
            <a:r>
              <a:rPr lang="es-ES" sz="1500" dirty="0" smtClean="0">
                <a:ea typeface="ヒラギノ角ゴ Pro W3"/>
                <a:cs typeface="ヒラギノ角ゴ Pro W3"/>
              </a:rPr>
              <a:t>De este 57% de la población, más de la mitad (56%) de la población, son jóvenes de entre 14 y 29 años. </a:t>
            </a:r>
          </a:p>
          <a:p>
            <a:pPr marL="268288" indent="-268288" algn="just">
              <a:buFont typeface="Arial" charset="0"/>
              <a:buChar char="•"/>
            </a:pPr>
            <a:r>
              <a:rPr lang="es-ES" sz="1500" dirty="0" smtClean="0">
                <a:ea typeface="ヒラギノ角ゴ Pro W3"/>
                <a:cs typeface="ヒラギノ角ゴ Pro W3"/>
              </a:rPr>
              <a:t>En 2010, el Programa Nacional de Emprendedores permitió atender a más de 21,000 jóvenes por año. </a:t>
            </a:r>
          </a:p>
          <a:p>
            <a:pPr marL="268288" indent="-268288" algn="just">
              <a:buFont typeface="Arial" charset="0"/>
              <a:buChar char="•"/>
            </a:pPr>
            <a:r>
              <a:rPr lang="es-ES" sz="1500" dirty="0" smtClean="0">
                <a:ea typeface="ヒラギノ角ゴ Pro W3"/>
                <a:cs typeface="ヒラギノ角ゴ Pro W3"/>
              </a:rPr>
              <a:t>En 2011, se estima que este Programa atenderá a 45,000 jóvenes emprendedores.</a:t>
            </a:r>
            <a:endParaRPr lang="es-ES" sz="1500" dirty="0">
              <a:ea typeface="ヒラギノ角ゴ Pro W3"/>
              <a:cs typeface="ヒラギノ角ゴ Pro W3"/>
            </a:endParaRPr>
          </a:p>
          <a:p>
            <a:pPr marL="268288" indent="-268288" algn="just">
              <a:buFont typeface="Arial" charset="0"/>
              <a:buChar char="•"/>
            </a:pPr>
            <a:endParaRPr lang="es-ES" sz="1500" dirty="0">
              <a:ea typeface="ヒラギノ角ゴ Pro W3"/>
              <a:cs typeface="ヒラギノ角ゴ Pro W3"/>
            </a:endParaRPr>
          </a:p>
        </p:txBody>
      </p:sp>
      <p:sp>
        <p:nvSpPr>
          <p:cNvPr id="9" name="Text Box 2"/>
          <p:cNvSpPr txBox="1">
            <a:spLocks noChangeArrowheads="1"/>
          </p:cNvSpPr>
          <p:nvPr/>
        </p:nvSpPr>
        <p:spPr bwMode="auto">
          <a:xfrm>
            <a:off x="115888" y="44624"/>
            <a:ext cx="9036050" cy="646331"/>
          </a:xfrm>
          <a:prstGeom prst="rect">
            <a:avLst/>
          </a:prstGeom>
          <a:noFill/>
          <a:ln w="9525">
            <a:noFill/>
            <a:miter lim="800000"/>
            <a:headEnd/>
            <a:tailEnd/>
          </a:ln>
        </p:spPr>
        <p:txBody>
          <a:bodyPr>
            <a:spAutoFit/>
          </a:bodyPr>
          <a:lstStyle/>
          <a:p>
            <a:r>
              <a:rPr lang="es-MX" sz="2000" b="1" dirty="0" smtClean="0">
                <a:solidFill>
                  <a:srgbClr val="000099"/>
                </a:solidFill>
              </a:rPr>
              <a:t>Importancia del Programa</a:t>
            </a:r>
          </a:p>
          <a:p>
            <a:r>
              <a:rPr lang="es-MX" sz="1600" dirty="0" smtClean="0">
                <a:solidFill>
                  <a:srgbClr val="000099"/>
                </a:solidFill>
              </a:rPr>
              <a:t>Programa Nacional de Emprendedores (PNE)</a:t>
            </a:r>
            <a:endParaRPr lang="es-MX" sz="1600" dirty="0">
              <a:solidFill>
                <a:srgbClr val="000099"/>
              </a:solidFill>
            </a:endParaRPr>
          </a:p>
        </p:txBody>
      </p:sp>
      <p:graphicFrame>
        <p:nvGraphicFramePr>
          <p:cNvPr id="10" name="9 Gráfico"/>
          <p:cNvGraphicFramePr/>
          <p:nvPr>
            <p:extLst>
              <p:ext uri="{D42A27DB-BD31-4B8C-83A1-F6EECF244321}">
                <p14:modId xmlns:p14="http://schemas.microsoft.com/office/powerpoint/2010/main" val="3853784479"/>
              </p:ext>
            </p:extLst>
          </p:nvPr>
        </p:nvGraphicFramePr>
        <p:xfrm>
          <a:off x="97501" y="1138004"/>
          <a:ext cx="4456144" cy="3205614"/>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CuadroTexto"/>
          <p:cNvSpPr txBox="1"/>
          <p:nvPr/>
        </p:nvSpPr>
        <p:spPr>
          <a:xfrm>
            <a:off x="323527" y="836712"/>
            <a:ext cx="3970443" cy="584775"/>
          </a:xfrm>
          <a:prstGeom prst="rect">
            <a:avLst/>
          </a:prstGeom>
          <a:noFill/>
          <a:ln w="9525">
            <a:noFill/>
            <a:miter lim="800000"/>
            <a:headEnd/>
            <a:tailEnd/>
          </a:ln>
        </p:spPr>
        <p:txBody>
          <a:bodyPr wrap="square">
            <a:spAutoFit/>
          </a:bodyPr>
          <a:lstStyle>
            <a:defPPr>
              <a:defRPr lang="es-MX"/>
            </a:defPPr>
            <a:lvl1pPr marL="268288" indent="-268288" algn="just">
              <a:buFont typeface="Arial" charset="0"/>
              <a:buChar char="•"/>
              <a:defRPr sz="1500">
                <a:ea typeface="ヒラギノ角ゴ Pro W3"/>
                <a:cs typeface="ヒラギノ角ゴ Pro W3"/>
              </a:defRPr>
            </a:lvl1pPr>
            <a:lvl2pPr marL="742950" lvl="1" indent="-285750" algn="just">
              <a:buFont typeface="Arial" charset="0"/>
              <a:buChar char="•"/>
              <a:defRPr sz="1500">
                <a:ea typeface="ヒラギノ角ゴ Pro W3"/>
                <a:cs typeface="ヒラギノ角ゴ Pro W3"/>
              </a:defRPr>
            </a:lvl2pPr>
          </a:lstStyle>
          <a:p>
            <a:pPr marL="0" indent="0">
              <a:buNone/>
            </a:pPr>
            <a:r>
              <a:rPr lang="es-MX" sz="1600" b="1" dirty="0" smtClean="0"/>
              <a:t>Población con edad para emprender en México</a:t>
            </a:r>
            <a:r>
              <a:rPr lang="es-MX" sz="1200" dirty="0" smtClean="0"/>
              <a:t> (millones de habitantes) </a:t>
            </a:r>
            <a:r>
              <a:rPr lang="es-MX" sz="1600" b="1" baseline="30000" dirty="0" smtClean="0"/>
              <a:t>1</a:t>
            </a:r>
            <a:endParaRPr lang="es-MX" sz="1600" b="1" baseline="30000" dirty="0"/>
          </a:p>
        </p:txBody>
      </p:sp>
      <p:sp>
        <p:nvSpPr>
          <p:cNvPr id="15" name="14 CuadroTexto"/>
          <p:cNvSpPr txBox="1"/>
          <p:nvPr/>
        </p:nvSpPr>
        <p:spPr>
          <a:xfrm>
            <a:off x="5148064" y="836712"/>
            <a:ext cx="3384376" cy="338554"/>
          </a:xfrm>
          <a:prstGeom prst="rect">
            <a:avLst/>
          </a:prstGeom>
          <a:noFill/>
          <a:ln w="9525">
            <a:noFill/>
            <a:miter lim="800000"/>
            <a:headEnd/>
            <a:tailEnd/>
          </a:ln>
        </p:spPr>
        <p:txBody>
          <a:bodyPr wrap="square">
            <a:spAutoFit/>
          </a:bodyPr>
          <a:lstStyle>
            <a:defPPr>
              <a:defRPr lang="es-MX"/>
            </a:defPPr>
            <a:lvl1pPr marL="268288" indent="-268288" algn="just">
              <a:buFont typeface="Arial" charset="0"/>
              <a:buChar char="•"/>
              <a:defRPr sz="1500">
                <a:ea typeface="ヒラギノ角ゴ Pro W3"/>
                <a:cs typeface="ヒラギノ角ゴ Pro W3"/>
              </a:defRPr>
            </a:lvl1pPr>
            <a:lvl2pPr marL="742950" lvl="1" indent="-285750" algn="just">
              <a:buFont typeface="Arial" charset="0"/>
              <a:buChar char="•"/>
              <a:defRPr sz="1500">
                <a:ea typeface="ヒラギノ角ゴ Pro W3"/>
                <a:cs typeface="ヒラギノ角ゴ Pro W3"/>
              </a:defRPr>
            </a:lvl2pPr>
          </a:lstStyle>
          <a:p>
            <a:pPr marL="0" indent="0">
              <a:buNone/>
            </a:pPr>
            <a:r>
              <a:rPr lang="es-MX" sz="1600" b="1" dirty="0" smtClean="0"/>
              <a:t>Impacto de las Caravanas 2010 </a:t>
            </a:r>
            <a:r>
              <a:rPr lang="es-MX" sz="1600" b="1" baseline="30000" dirty="0" smtClean="0"/>
              <a:t>2</a:t>
            </a:r>
            <a:endParaRPr lang="es-MX" sz="1600" b="1" baseline="30000" dirty="0"/>
          </a:p>
        </p:txBody>
      </p:sp>
      <p:sp>
        <p:nvSpPr>
          <p:cNvPr id="2" name="1 Elipse"/>
          <p:cNvSpPr/>
          <p:nvPr/>
        </p:nvSpPr>
        <p:spPr>
          <a:xfrm>
            <a:off x="5652120" y="2996952"/>
            <a:ext cx="648072" cy="504056"/>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CuadroTexto"/>
          <p:cNvSpPr txBox="1"/>
          <p:nvPr/>
        </p:nvSpPr>
        <p:spPr>
          <a:xfrm>
            <a:off x="5649210" y="3074680"/>
            <a:ext cx="675692" cy="338554"/>
          </a:xfrm>
          <a:prstGeom prst="rect">
            <a:avLst/>
          </a:prstGeom>
          <a:noFill/>
          <a:ln w="9525">
            <a:noFill/>
            <a:miter lim="800000"/>
            <a:headEnd/>
            <a:tailEnd/>
          </a:ln>
        </p:spPr>
        <p:txBody>
          <a:bodyPr wrap="square">
            <a:spAutoFit/>
          </a:bodyPr>
          <a:lstStyle>
            <a:defPPr>
              <a:defRPr lang="es-MX"/>
            </a:defPPr>
            <a:lvl1pPr marL="268288" indent="-268288" algn="just">
              <a:buFont typeface="Arial" charset="0"/>
              <a:buChar char="•"/>
              <a:defRPr sz="1500">
                <a:ea typeface="ヒラギノ角ゴ Pro W3"/>
                <a:cs typeface="ヒラギノ角ゴ Pro W3"/>
              </a:defRPr>
            </a:lvl1pPr>
            <a:lvl2pPr marL="742950" lvl="1" indent="-285750" algn="just">
              <a:buFont typeface="Arial" charset="0"/>
              <a:buChar char="•"/>
              <a:defRPr sz="1500">
                <a:ea typeface="ヒラギノ角ゴ Pro W3"/>
                <a:cs typeface="ヒラギノ角ゴ Pro W3"/>
              </a:defRPr>
            </a:lvl2pPr>
          </a:lstStyle>
          <a:p>
            <a:pPr marL="0" indent="0" algn="ctr">
              <a:buNone/>
            </a:pPr>
            <a:r>
              <a:rPr lang="es-MX" sz="1600" b="1" dirty="0" smtClean="0"/>
              <a:t>14</a:t>
            </a:r>
            <a:endParaRPr lang="es-MX" sz="1600" b="1" baseline="30000" dirty="0"/>
          </a:p>
        </p:txBody>
      </p:sp>
      <p:sp>
        <p:nvSpPr>
          <p:cNvPr id="17" name="5 CuadroTexto"/>
          <p:cNvSpPr txBox="1">
            <a:spLocks noChangeArrowheads="1"/>
          </p:cNvSpPr>
          <p:nvPr/>
        </p:nvSpPr>
        <p:spPr bwMode="auto">
          <a:xfrm>
            <a:off x="5440288" y="3471785"/>
            <a:ext cx="1075928" cy="523220"/>
          </a:xfrm>
          <a:prstGeom prst="rect">
            <a:avLst/>
          </a:prstGeom>
          <a:noFill/>
          <a:ln w="9525">
            <a:noFill/>
            <a:miter lim="800000"/>
            <a:headEnd/>
            <a:tailEnd/>
          </a:ln>
        </p:spPr>
        <p:txBody>
          <a:bodyPr wrap="square">
            <a:spAutoFit/>
          </a:bodyPr>
          <a:lstStyle/>
          <a:p>
            <a:pPr algn="ctr"/>
            <a:r>
              <a:rPr lang="es-ES" sz="1400" dirty="0" smtClean="0">
                <a:ea typeface="ヒラギノ角ゴ Pro W3"/>
                <a:cs typeface="ヒラギノ角ゴ Pro W3"/>
              </a:rPr>
              <a:t>Número de Caravanas</a:t>
            </a:r>
            <a:endParaRPr lang="es-ES" sz="1400" dirty="0">
              <a:ea typeface="ヒラギノ角ゴ Pro W3"/>
              <a:cs typeface="ヒラギノ角ゴ Pro W3"/>
            </a:endParaRPr>
          </a:p>
        </p:txBody>
      </p:sp>
      <p:cxnSp>
        <p:nvCxnSpPr>
          <p:cNvPr id="4" name="3 Conector recto"/>
          <p:cNvCxnSpPr>
            <a:stCxn id="2" idx="0"/>
          </p:cNvCxnSpPr>
          <p:nvPr/>
        </p:nvCxnSpPr>
        <p:spPr>
          <a:xfrm flipV="1">
            <a:off x="5976156" y="1556792"/>
            <a:ext cx="1620180" cy="144016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7658341" y="1556792"/>
            <a:ext cx="1018115" cy="194421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 CuadroTexto"/>
          <p:cNvSpPr txBox="1">
            <a:spLocks noChangeArrowheads="1"/>
          </p:cNvSpPr>
          <p:nvPr/>
        </p:nvSpPr>
        <p:spPr bwMode="auto">
          <a:xfrm>
            <a:off x="7339769" y="3485242"/>
            <a:ext cx="1640485" cy="523220"/>
          </a:xfrm>
          <a:prstGeom prst="rect">
            <a:avLst/>
          </a:prstGeom>
          <a:noFill/>
          <a:ln w="9525">
            <a:noFill/>
            <a:miter lim="800000"/>
            <a:headEnd/>
            <a:tailEnd/>
          </a:ln>
        </p:spPr>
        <p:txBody>
          <a:bodyPr wrap="square">
            <a:spAutoFit/>
          </a:bodyPr>
          <a:lstStyle/>
          <a:p>
            <a:pPr algn="ctr"/>
            <a:r>
              <a:rPr lang="es-ES" sz="1400" dirty="0" smtClean="0">
                <a:ea typeface="ヒラギノ角ゴ Pro W3"/>
                <a:cs typeface="ヒラギノ角ゴ Pro W3"/>
              </a:rPr>
              <a:t>Impacto en emprendedores</a:t>
            </a:r>
            <a:endParaRPr lang="es-ES" sz="1400" dirty="0">
              <a:ea typeface="ヒラギノ角ゴ Pro W3"/>
              <a:cs typeface="ヒラギノ角ゴ Pro W3"/>
            </a:endParaRPr>
          </a:p>
        </p:txBody>
      </p:sp>
      <p:sp>
        <p:nvSpPr>
          <p:cNvPr id="21" name="5 CuadroTexto"/>
          <p:cNvSpPr txBox="1">
            <a:spLocks noChangeArrowheads="1"/>
          </p:cNvSpPr>
          <p:nvPr/>
        </p:nvSpPr>
        <p:spPr bwMode="auto">
          <a:xfrm>
            <a:off x="6428868" y="2263315"/>
            <a:ext cx="1279952" cy="646331"/>
          </a:xfrm>
          <a:prstGeom prst="rect">
            <a:avLst/>
          </a:prstGeom>
          <a:noFill/>
          <a:ln w="9525">
            <a:noFill/>
            <a:miter lim="800000"/>
            <a:headEnd/>
            <a:tailEnd/>
          </a:ln>
        </p:spPr>
        <p:txBody>
          <a:bodyPr wrap="square">
            <a:spAutoFit/>
          </a:bodyPr>
          <a:lstStyle/>
          <a:p>
            <a:pPr algn="ctr"/>
            <a:r>
              <a:rPr lang="es-ES" sz="1200" dirty="0" smtClean="0">
                <a:ea typeface="ヒラギノ角ゴ Pro W3"/>
                <a:cs typeface="ヒラギノ角ゴ Pro W3"/>
              </a:rPr>
              <a:t>1,500 emprendedores por caravana</a:t>
            </a:r>
          </a:p>
        </p:txBody>
      </p:sp>
      <p:sp>
        <p:nvSpPr>
          <p:cNvPr id="22" name="21 CuadroTexto"/>
          <p:cNvSpPr txBox="1"/>
          <p:nvPr/>
        </p:nvSpPr>
        <p:spPr>
          <a:xfrm>
            <a:off x="7612102" y="1597268"/>
            <a:ext cx="1043410" cy="338554"/>
          </a:xfrm>
          <a:prstGeom prst="rect">
            <a:avLst/>
          </a:prstGeom>
          <a:noFill/>
          <a:ln w="9525">
            <a:noFill/>
            <a:miter lim="800000"/>
            <a:headEnd/>
            <a:tailEnd/>
          </a:ln>
        </p:spPr>
        <p:txBody>
          <a:bodyPr wrap="square">
            <a:spAutoFit/>
          </a:bodyPr>
          <a:lstStyle>
            <a:defPPr>
              <a:defRPr lang="es-MX"/>
            </a:defPPr>
            <a:lvl1pPr marL="268288" indent="-268288" algn="just">
              <a:buFont typeface="Arial" charset="0"/>
              <a:buChar char="•"/>
              <a:defRPr sz="1500">
                <a:ea typeface="ヒラギノ角ゴ Pro W3"/>
                <a:cs typeface="ヒラギノ角ゴ Pro W3"/>
              </a:defRPr>
            </a:lvl1pPr>
            <a:lvl2pPr marL="742950" lvl="1" indent="-285750" algn="just">
              <a:buFont typeface="Arial" charset="0"/>
              <a:buChar char="•"/>
              <a:defRPr sz="1500">
                <a:ea typeface="ヒラギノ角ゴ Pro W3"/>
                <a:cs typeface="ヒラギノ角ゴ Pro W3"/>
              </a:defRPr>
            </a:lvl2pPr>
          </a:lstStyle>
          <a:p>
            <a:pPr marL="0" indent="0" algn="ctr">
              <a:buNone/>
            </a:pPr>
            <a:r>
              <a:rPr lang="es-MX" sz="1600" b="1" dirty="0" smtClean="0"/>
              <a:t>21,000</a:t>
            </a:r>
            <a:endParaRPr lang="es-MX" sz="1600" b="1" baseline="30000" dirty="0"/>
          </a:p>
        </p:txBody>
      </p:sp>
      <p:cxnSp>
        <p:nvCxnSpPr>
          <p:cNvPr id="18" name="17 Conector recto"/>
          <p:cNvCxnSpPr/>
          <p:nvPr/>
        </p:nvCxnSpPr>
        <p:spPr>
          <a:xfrm>
            <a:off x="5440288" y="3501008"/>
            <a:ext cx="341548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8506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4 Marcador de número de diapositiva"/>
          <p:cNvSpPr txBox="1">
            <a:spLocks noGrp="1"/>
          </p:cNvSpPr>
          <p:nvPr/>
        </p:nvSpPr>
        <p:spPr bwMode="auto">
          <a:xfrm>
            <a:off x="6974904" y="6448425"/>
            <a:ext cx="2133600" cy="365125"/>
          </a:xfrm>
          <a:prstGeom prst="rect">
            <a:avLst/>
          </a:prstGeom>
          <a:noFill/>
          <a:ln w="9525">
            <a:noFill/>
            <a:miter lim="800000"/>
            <a:headEnd/>
            <a:tailEnd/>
          </a:ln>
        </p:spPr>
        <p:txBody>
          <a:bodyPr anchor="ctr"/>
          <a:lstStyle/>
          <a:p>
            <a:pPr algn="r"/>
            <a:fld id="{76030BA3-E8FB-41DE-93B3-F83D0B5A2ED4}" type="slidenum">
              <a:rPr lang="es-MX" sz="1200">
                <a:solidFill>
                  <a:srgbClr val="898989"/>
                </a:solidFill>
              </a:rPr>
              <a:pPr algn="r"/>
              <a:t>7</a:t>
            </a:fld>
            <a:endParaRPr lang="es-MX" sz="1200">
              <a:solidFill>
                <a:srgbClr val="898989"/>
              </a:solidFill>
            </a:endParaRPr>
          </a:p>
        </p:txBody>
      </p:sp>
      <p:sp>
        <p:nvSpPr>
          <p:cNvPr id="3" name="2 CuadroTexto"/>
          <p:cNvSpPr txBox="1"/>
          <p:nvPr/>
        </p:nvSpPr>
        <p:spPr>
          <a:xfrm>
            <a:off x="-26509" y="6669360"/>
            <a:ext cx="8640960" cy="200055"/>
          </a:xfrm>
          <a:prstGeom prst="rect">
            <a:avLst/>
          </a:prstGeom>
          <a:noFill/>
        </p:spPr>
        <p:txBody>
          <a:bodyPr wrap="square" rtlCol="0">
            <a:spAutoFit/>
          </a:bodyPr>
          <a:lstStyle/>
          <a:p>
            <a:r>
              <a:rPr lang="es-MX" sz="700" baseline="30000" dirty="0" smtClean="0"/>
              <a:t>/1 </a:t>
            </a:r>
            <a:r>
              <a:rPr lang="es-MX" sz="700" dirty="0" smtClean="0"/>
              <a:t>= SPYME</a:t>
            </a:r>
          </a:p>
        </p:txBody>
      </p:sp>
      <p:sp>
        <p:nvSpPr>
          <p:cNvPr id="4" name="5 CuadroTexto"/>
          <p:cNvSpPr txBox="1">
            <a:spLocks noChangeArrowheads="1"/>
          </p:cNvSpPr>
          <p:nvPr/>
        </p:nvSpPr>
        <p:spPr bwMode="auto">
          <a:xfrm>
            <a:off x="385533" y="4558769"/>
            <a:ext cx="8362931" cy="1708160"/>
          </a:xfrm>
          <a:prstGeom prst="rect">
            <a:avLst/>
          </a:prstGeom>
          <a:noFill/>
          <a:ln w="9525">
            <a:noFill/>
            <a:miter lim="800000"/>
            <a:headEnd/>
            <a:tailEnd/>
          </a:ln>
        </p:spPr>
        <p:txBody>
          <a:bodyPr wrap="square">
            <a:spAutoFit/>
          </a:bodyPr>
          <a:lstStyle/>
          <a:p>
            <a:pPr marL="268288" indent="-268288" algn="just">
              <a:buFont typeface="Arial" charset="0"/>
              <a:buChar char="•"/>
            </a:pPr>
            <a:r>
              <a:rPr lang="es-ES" sz="1500" dirty="0" smtClean="0">
                <a:ea typeface="ヒラギノ角ゴ Pro W3"/>
                <a:cs typeface="ヒラギノ角ゴ Pro W3"/>
              </a:rPr>
              <a:t>Para 2030, México contará con el menor índice de dependencia económica de infantes y adultos mayores. Esto generará importantes oportunidades de negocios dado el tamaño de nuestro mercado interno (derivado de un gran número de personas económicamente activas), y los recursos humanos capacitados disponibles.</a:t>
            </a:r>
          </a:p>
          <a:p>
            <a:pPr marL="268288" indent="-268288" algn="just">
              <a:buFont typeface="Arial" charset="0"/>
              <a:buChar char="•"/>
            </a:pPr>
            <a:r>
              <a:rPr lang="es-ES" sz="1500" dirty="0" smtClean="0">
                <a:ea typeface="ヒラギノ角ゴ Pro W3"/>
                <a:cs typeface="ヒラギノ角ゴ Pro W3"/>
              </a:rPr>
              <a:t>El costo para la SPYME de generar 1 empleo proveniente de un proceso de incubación es muy eficiente.</a:t>
            </a:r>
            <a:endParaRPr lang="es-ES" sz="1500" dirty="0">
              <a:ea typeface="ヒラギノ角ゴ Pro W3"/>
              <a:cs typeface="ヒラギノ角ゴ Pro W3"/>
            </a:endParaRPr>
          </a:p>
          <a:p>
            <a:pPr marL="268288" indent="-268288" algn="just">
              <a:buFont typeface="Arial" charset="0"/>
              <a:buChar char="•"/>
            </a:pPr>
            <a:endParaRPr lang="es-ES" sz="1500" dirty="0">
              <a:ea typeface="ヒラギノ角ゴ Pro W3"/>
              <a:cs typeface="ヒラギノ角ゴ Pro W3"/>
            </a:endParaRPr>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1294601"/>
            <a:ext cx="4430839" cy="256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Gráfico"/>
          <p:cNvGraphicFramePr/>
          <p:nvPr>
            <p:extLst>
              <p:ext uri="{D42A27DB-BD31-4B8C-83A1-F6EECF244321}">
                <p14:modId xmlns:p14="http://schemas.microsoft.com/office/powerpoint/2010/main" val="910083849"/>
              </p:ext>
            </p:extLst>
          </p:nvPr>
        </p:nvGraphicFramePr>
        <p:xfrm>
          <a:off x="4860032" y="1159490"/>
          <a:ext cx="4283967" cy="3205614"/>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5112766" y="1002214"/>
            <a:ext cx="3923730" cy="584775"/>
          </a:xfrm>
          <a:prstGeom prst="rect">
            <a:avLst/>
          </a:prstGeom>
          <a:noFill/>
          <a:ln w="9525">
            <a:noFill/>
            <a:miter lim="800000"/>
            <a:headEnd/>
            <a:tailEnd/>
          </a:ln>
        </p:spPr>
        <p:txBody>
          <a:bodyPr wrap="square">
            <a:spAutoFit/>
          </a:bodyPr>
          <a:lstStyle>
            <a:defPPr>
              <a:defRPr lang="es-MX"/>
            </a:defPPr>
            <a:lvl1pPr marL="268288" indent="-268288" algn="just">
              <a:buFont typeface="Arial" charset="0"/>
              <a:buChar char="•"/>
              <a:defRPr sz="1500">
                <a:ea typeface="ヒラギノ角ゴ Pro W3"/>
                <a:cs typeface="ヒラギノ角ゴ Pro W3"/>
              </a:defRPr>
            </a:lvl1pPr>
            <a:lvl2pPr marL="742950" lvl="1" indent="-285750" algn="just">
              <a:buFont typeface="Arial" charset="0"/>
              <a:buChar char="•"/>
              <a:defRPr sz="1500">
                <a:ea typeface="ヒラギノ角ゴ Pro W3"/>
                <a:cs typeface="ヒラギノ角ゴ Pro W3"/>
              </a:defRPr>
            </a:lvl2pPr>
          </a:lstStyle>
          <a:p>
            <a:pPr marL="0" indent="0">
              <a:buNone/>
            </a:pPr>
            <a:r>
              <a:rPr lang="es-MX" sz="1600" b="1" dirty="0" smtClean="0"/>
              <a:t>Costo en pesos para la SPYME de cada Empleo Generado en 2010</a:t>
            </a:r>
            <a:r>
              <a:rPr lang="es-MX" sz="1600" b="1" baseline="30000" dirty="0" smtClean="0"/>
              <a:t>1</a:t>
            </a:r>
            <a:endParaRPr lang="es-MX" sz="1600" b="1" baseline="30000" dirty="0"/>
          </a:p>
        </p:txBody>
      </p:sp>
      <p:sp>
        <p:nvSpPr>
          <p:cNvPr id="8" name="Text Box 2"/>
          <p:cNvSpPr txBox="1">
            <a:spLocks noChangeArrowheads="1"/>
          </p:cNvSpPr>
          <p:nvPr/>
        </p:nvSpPr>
        <p:spPr bwMode="auto">
          <a:xfrm>
            <a:off x="-36512" y="118373"/>
            <a:ext cx="9036050" cy="646331"/>
          </a:xfrm>
          <a:prstGeom prst="rect">
            <a:avLst/>
          </a:prstGeom>
          <a:noFill/>
          <a:ln w="9525">
            <a:noFill/>
            <a:miter lim="800000"/>
            <a:headEnd/>
            <a:tailEnd/>
          </a:ln>
        </p:spPr>
        <p:txBody>
          <a:bodyPr>
            <a:spAutoFit/>
          </a:bodyPr>
          <a:lstStyle/>
          <a:p>
            <a:r>
              <a:rPr lang="es-MX" sz="2000" b="1" dirty="0" smtClean="0">
                <a:solidFill>
                  <a:srgbClr val="000099"/>
                </a:solidFill>
              </a:rPr>
              <a:t>Importancia del Programa</a:t>
            </a:r>
          </a:p>
          <a:p>
            <a:r>
              <a:rPr lang="es-MX" sz="1600" dirty="0" smtClean="0">
                <a:solidFill>
                  <a:srgbClr val="000099"/>
                </a:solidFill>
              </a:rPr>
              <a:t>Programa Nacional de Incubadoras (PNI)</a:t>
            </a:r>
            <a:endParaRPr lang="es-MX" sz="1600" dirty="0">
              <a:solidFill>
                <a:srgbClr val="000099"/>
              </a:solidFill>
            </a:endParaRPr>
          </a:p>
        </p:txBody>
      </p:sp>
      <p:sp>
        <p:nvSpPr>
          <p:cNvPr id="9" name="8 CuadroTexto"/>
          <p:cNvSpPr txBox="1"/>
          <p:nvPr/>
        </p:nvSpPr>
        <p:spPr>
          <a:xfrm>
            <a:off x="6516217" y="2290688"/>
            <a:ext cx="1008112" cy="1107996"/>
          </a:xfrm>
          <a:prstGeom prst="rect">
            <a:avLst/>
          </a:prstGeom>
          <a:noFill/>
        </p:spPr>
        <p:txBody>
          <a:bodyPr wrap="square" rtlCol="0">
            <a:spAutoFit/>
          </a:bodyPr>
          <a:lstStyle/>
          <a:p>
            <a:pPr algn="ctr"/>
            <a:r>
              <a:rPr lang="es-MX" sz="1100" dirty="0" smtClean="0"/>
              <a:t>Al considerar solo la cartera vencida, el costo es de </a:t>
            </a:r>
            <a:r>
              <a:rPr lang="es-MX" sz="1100" b="1" dirty="0" smtClean="0"/>
              <a:t>$541</a:t>
            </a:r>
            <a:endParaRPr lang="es-MX" sz="1100" b="1" dirty="0"/>
          </a:p>
        </p:txBody>
      </p:sp>
    </p:spTree>
    <p:extLst>
      <p:ext uri="{BB962C8B-B14F-4D97-AF65-F5344CB8AC3E}">
        <p14:creationId xmlns:p14="http://schemas.microsoft.com/office/powerpoint/2010/main" val="37078487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1420" y="260648"/>
            <a:ext cx="657229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2000" b="1" dirty="0" smtClean="0">
                <a:solidFill>
                  <a:srgbClr val="000099"/>
                </a:solidFill>
                <a:latin typeface="Arial" pitchFamily="34" charset="0"/>
              </a:rPr>
              <a:t>Programa Nacional de Microempresas</a:t>
            </a:r>
            <a:endParaRPr lang="es-MX" sz="2000" b="1" dirty="0">
              <a:solidFill>
                <a:schemeClr val="tx1"/>
              </a:solidFill>
              <a:latin typeface="Arial" pitchFamily="34" charset="0"/>
              <a:cs typeface="Arial" pitchFamily="34" charset="0"/>
            </a:endParaRPr>
          </a:p>
        </p:txBody>
      </p:sp>
      <p:sp>
        <p:nvSpPr>
          <p:cNvPr id="3" name="2 Rectángulo"/>
          <p:cNvSpPr/>
          <p:nvPr/>
        </p:nvSpPr>
        <p:spPr>
          <a:xfrm>
            <a:off x="139078" y="836712"/>
            <a:ext cx="8681394" cy="5709255"/>
          </a:xfrm>
          <a:prstGeom prst="rect">
            <a:avLst/>
          </a:prstGeom>
        </p:spPr>
        <p:txBody>
          <a:bodyPr wrap="square">
            <a:spAutoFit/>
          </a:bodyPr>
          <a:lstStyle/>
          <a:p>
            <a:pPr lvl="0"/>
            <a:r>
              <a:rPr lang="es-MX" sz="1400" b="1" dirty="0"/>
              <a:t>Definición de Microempresa</a:t>
            </a:r>
            <a:r>
              <a:rPr lang="es-MX" sz="1400" dirty="0"/>
              <a:t>: hasta 10 empleados y ventas hasta 4 millones de pesos.</a:t>
            </a:r>
          </a:p>
          <a:p>
            <a:pPr lvl="0"/>
            <a:endParaRPr lang="es-MX" sz="1400" dirty="0" smtClean="0"/>
          </a:p>
          <a:p>
            <a:pPr marL="285750" lvl="0" indent="-285750" algn="just">
              <a:buFont typeface="Arial" pitchFamily="34" charset="0"/>
              <a:buChar char="•"/>
            </a:pPr>
            <a:r>
              <a:rPr lang="es-MX" sz="1400" dirty="0" smtClean="0"/>
              <a:t>De </a:t>
            </a:r>
            <a:r>
              <a:rPr lang="es-MX" sz="1400" dirty="0"/>
              <a:t>acuerdo al último Censo Económico publicado por el Instituto Nacional de Estadística y Geografía (INEGI), del universo de unidades económicas en </a:t>
            </a:r>
            <a:r>
              <a:rPr lang="es-MX" sz="1400" dirty="0" smtClean="0"/>
              <a:t>México</a:t>
            </a:r>
            <a:r>
              <a:rPr lang="es-MX" sz="1400" dirty="0"/>
              <a:t>:</a:t>
            </a:r>
            <a:endParaRPr lang="es-MX" sz="1400" dirty="0" smtClean="0"/>
          </a:p>
          <a:p>
            <a:pPr marL="285750" lvl="0" indent="-285750" algn="just">
              <a:buFont typeface="Arial" pitchFamily="34" charset="0"/>
              <a:buChar char="•"/>
            </a:pPr>
            <a:endParaRPr lang="es-MX" sz="1400" dirty="0" smtClean="0"/>
          </a:p>
          <a:p>
            <a:pPr marL="742950" lvl="1" indent="-285750" algn="just">
              <a:buFont typeface="Courier New" pitchFamily="49" charset="0"/>
              <a:buChar char="o"/>
            </a:pPr>
            <a:r>
              <a:rPr lang="es-MX" sz="1300" dirty="0" smtClean="0"/>
              <a:t>el </a:t>
            </a:r>
            <a:r>
              <a:rPr lang="es-MX" sz="1300" dirty="0"/>
              <a:t>95.2% son microempresas, </a:t>
            </a:r>
            <a:endParaRPr lang="es-MX" sz="1300" dirty="0" smtClean="0"/>
          </a:p>
          <a:p>
            <a:pPr marL="742950" lvl="1" indent="-285750" algn="just">
              <a:buFont typeface="Courier New" pitchFamily="49" charset="0"/>
              <a:buChar char="o"/>
            </a:pPr>
            <a:r>
              <a:rPr lang="es-MX" sz="1300" dirty="0"/>
              <a:t>g</a:t>
            </a:r>
            <a:r>
              <a:rPr lang="es-MX" sz="1300" dirty="0" smtClean="0"/>
              <a:t>eneran el </a:t>
            </a:r>
            <a:r>
              <a:rPr lang="es-MX" sz="1300" dirty="0"/>
              <a:t>45.6% </a:t>
            </a:r>
            <a:r>
              <a:rPr lang="es-MX" sz="1300" dirty="0" smtClean="0"/>
              <a:t>del empleo, y</a:t>
            </a:r>
          </a:p>
          <a:p>
            <a:pPr marL="742950" lvl="1" indent="-285750" algn="just">
              <a:buFont typeface="Courier New" pitchFamily="49" charset="0"/>
              <a:buChar char="o"/>
            </a:pPr>
            <a:r>
              <a:rPr lang="es-MX" sz="1300" dirty="0"/>
              <a:t>c</a:t>
            </a:r>
            <a:r>
              <a:rPr lang="es-MX" sz="1300" dirty="0" smtClean="0"/>
              <a:t>ontribuyen con 15</a:t>
            </a:r>
            <a:r>
              <a:rPr lang="es-MX" sz="1300" dirty="0"/>
              <a:t>% del valor agregado de la economía.</a:t>
            </a:r>
          </a:p>
          <a:p>
            <a:pPr algn="just"/>
            <a:r>
              <a:rPr lang="es-MX" sz="1400" b="1" dirty="0"/>
              <a:t> </a:t>
            </a:r>
            <a:endParaRPr lang="es-MX" sz="1400" b="1" dirty="0" smtClean="0"/>
          </a:p>
          <a:p>
            <a:pPr marL="285750" indent="-285750" algn="just">
              <a:buFont typeface="Arial" pitchFamily="34" charset="0"/>
              <a:buChar char="•"/>
            </a:pPr>
            <a:r>
              <a:rPr lang="es-MX" sz="1400" dirty="0"/>
              <a:t>Para la aplicación de las políticas públicas, la Subsecretaría para la Pequeña y Mediana Empresa </a:t>
            </a:r>
            <a:r>
              <a:rPr lang="es-MX" sz="1400" dirty="0" smtClean="0"/>
              <a:t>(SPYME), </a:t>
            </a:r>
            <a:r>
              <a:rPr lang="es-MX" sz="1400" dirty="0"/>
              <a:t>ha desarrollado el </a:t>
            </a:r>
            <a:r>
              <a:rPr lang="es-MX" sz="1400" b="1" i="1" u="sng" dirty="0"/>
              <a:t>“Programa Nacional de Microempresas”</a:t>
            </a:r>
            <a:r>
              <a:rPr lang="es-MX" sz="1400" b="1" dirty="0"/>
              <a:t>. </a:t>
            </a:r>
            <a:r>
              <a:rPr lang="es-MX" sz="1400" dirty="0"/>
              <a:t>Este </a:t>
            </a:r>
            <a:r>
              <a:rPr lang="es-MX" sz="1400" dirty="0" smtClean="0"/>
              <a:t>programa apoya a </a:t>
            </a:r>
            <a:r>
              <a:rPr lang="es-MX" sz="1400" dirty="0"/>
              <a:t>los empresarios </a:t>
            </a:r>
            <a:r>
              <a:rPr lang="es-MX" sz="1400" dirty="0" smtClean="0"/>
              <a:t>con:</a:t>
            </a:r>
          </a:p>
          <a:p>
            <a:pPr marL="285750" indent="-285750" algn="just">
              <a:buFont typeface="Arial" pitchFamily="34" charset="0"/>
              <a:buChar char="•"/>
            </a:pPr>
            <a:endParaRPr lang="es-MX" sz="1400" dirty="0" smtClean="0"/>
          </a:p>
          <a:p>
            <a:pPr marL="742950" lvl="1" indent="-285750" algn="just">
              <a:buFont typeface="Courier New" pitchFamily="49" charset="0"/>
              <a:buChar char="o"/>
            </a:pPr>
            <a:r>
              <a:rPr lang="es-MX" sz="1300" dirty="0" smtClean="0"/>
              <a:t>capacitación grupal y </a:t>
            </a:r>
            <a:r>
              <a:rPr lang="es-MX" sz="1300" dirty="0"/>
              <a:t>consultoría in </a:t>
            </a:r>
            <a:r>
              <a:rPr lang="es-MX" sz="1300" dirty="0" smtClean="0"/>
              <a:t>situ,</a:t>
            </a:r>
          </a:p>
          <a:p>
            <a:pPr marL="742950" lvl="1" indent="-285750" algn="just">
              <a:buFont typeface="Courier New" pitchFamily="49" charset="0"/>
              <a:buChar char="o"/>
            </a:pPr>
            <a:r>
              <a:rPr lang="es-MX" sz="1300" dirty="0" smtClean="0"/>
              <a:t>homologación de imagen, y </a:t>
            </a:r>
          </a:p>
          <a:p>
            <a:pPr marL="742950" lvl="1" indent="-285750" algn="just">
              <a:buFont typeface="Courier New" pitchFamily="49" charset="0"/>
              <a:buChar char="o"/>
            </a:pPr>
            <a:r>
              <a:rPr lang="es-MX" sz="1300" dirty="0" smtClean="0"/>
              <a:t>financiamiento para quienes proporcionen los documentos legales completos y</a:t>
            </a:r>
            <a:r>
              <a:rPr lang="es-MX" sz="1300" dirty="0"/>
              <a:t> </a:t>
            </a:r>
            <a:r>
              <a:rPr lang="es-MX" sz="1300" dirty="0" smtClean="0"/>
              <a:t>cuenten con diagnóstico favorable de la solicitud de crédito de parte del intermediario financiero.  </a:t>
            </a:r>
          </a:p>
          <a:p>
            <a:pPr marL="285750" indent="-285750" algn="just">
              <a:buFont typeface="Arial" pitchFamily="34" charset="0"/>
              <a:buChar char="•"/>
            </a:pPr>
            <a:endParaRPr lang="es-MX" sz="1400" dirty="0"/>
          </a:p>
          <a:p>
            <a:pPr marL="285750" lvl="1" indent="-285750" algn="just">
              <a:buFont typeface="Arial" pitchFamily="34" charset="0"/>
              <a:buChar char="•"/>
            </a:pPr>
            <a:r>
              <a:rPr lang="es-MX" sz="1400" dirty="0"/>
              <a:t>Las políticas públicas generadas en la SPYME para este segmento empresarial están enfocadas a </a:t>
            </a:r>
            <a:r>
              <a:rPr lang="es-MX" sz="1400" dirty="0" smtClean="0"/>
              <a:t>fortalecer </a:t>
            </a:r>
            <a:r>
              <a:rPr lang="es-MX" sz="1400" dirty="0"/>
              <a:t>a las microempresas independientes, desarrollando competencias que </a:t>
            </a:r>
            <a:r>
              <a:rPr lang="es-MX" sz="1400" dirty="0" smtClean="0"/>
              <a:t>les permitan:</a:t>
            </a:r>
          </a:p>
          <a:p>
            <a:pPr marL="285750" lvl="1" indent="-285750" algn="just">
              <a:buFont typeface="Arial" pitchFamily="34" charset="0"/>
              <a:buChar char="•"/>
            </a:pPr>
            <a:endParaRPr lang="es-MX" sz="1400" dirty="0" smtClean="0"/>
          </a:p>
          <a:p>
            <a:pPr marL="742950" lvl="2" indent="-285750" algn="just">
              <a:buFont typeface="Courier New" pitchFamily="49" charset="0"/>
              <a:buChar char="o"/>
            </a:pPr>
            <a:r>
              <a:rPr lang="es-MX" sz="1300" dirty="0" smtClean="0"/>
              <a:t>Mejorar </a:t>
            </a:r>
            <a:r>
              <a:rPr lang="es-MX" sz="1300" dirty="0" smtClean="0">
                <a:cs typeface="Arial" pitchFamily="34" charset="0"/>
              </a:rPr>
              <a:t>condiciones </a:t>
            </a:r>
            <a:r>
              <a:rPr lang="es-MX" sz="1300" dirty="0">
                <a:cs typeface="Arial" pitchFamily="34" charset="0"/>
              </a:rPr>
              <a:t>empresariales y oportunidades de negocio</a:t>
            </a:r>
          </a:p>
          <a:p>
            <a:pPr marL="742950" lvl="2" indent="-285750" algn="just">
              <a:buFont typeface="Courier New" pitchFamily="49" charset="0"/>
              <a:buChar char="o"/>
            </a:pPr>
            <a:r>
              <a:rPr lang="es-MX" sz="1300" dirty="0" smtClean="0">
                <a:cs typeface="Arial" pitchFamily="34" charset="0"/>
              </a:rPr>
              <a:t>Incrementar su rentabilidad</a:t>
            </a:r>
          </a:p>
          <a:p>
            <a:pPr marL="742950" lvl="2" indent="-285750" algn="just">
              <a:buFont typeface="Courier New" pitchFamily="49" charset="0"/>
              <a:buChar char="o"/>
            </a:pPr>
            <a:r>
              <a:rPr lang="es-MX" sz="1300" dirty="0" smtClean="0">
                <a:cs typeface="Arial" pitchFamily="34" charset="0"/>
              </a:rPr>
              <a:t>Reducir los costos de producción y </a:t>
            </a:r>
            <a:r>
              <a:rPr lang="es-MX" sz="1300" dirty="0">
                <a:cs typeface="Arial" pitchFamily="34" charset="0"/>
              </a:rPr>
              <a:t>la emisión de contaminantes y consumo de energía y agua</a:t>
            </a:r>
            <a:r>
              <a:rPr lang="es-MX" sz="1300" dirty="0" smtClean="0">
                <a:cs typeface="Arial" pitchFamily="34" charset="0"/>
              </a:rPr>
              <a:t>,</a:t>
            </a:r>
          </a:p>
          <a:p>
            <a:pPr marL="742950" lvl="2" indent="-285750" algn="just">
              <a:buFont typeface="Courier New" pitchFamily="49" charset="0"/>
              <a:buChar char="o"/>
            </a:pPr>
            <a:r>
              <a:rPr lang="es-MX" sz="1300" dirty="0" smtClean="0">
                <a:cs typeface="Arial" pitchFamily="34" charset="0"/>
              </a:rPr>
              <a:t>Introducir </a:t>
            </a:r>
            <a:r>
              <a:rPr lang="es-MX" sz="1300" dirty="0">
                <a:cs typeface="Arial" pitchFamily="34" charset="0"/>
              </a:rPr>
              <a:t>nuevas y eficientes  tecnologías </a:t>
            </a:r>
          </a:p>
          <a:p>
            <a:pPr marL="742950" lvl="2" indent="-285750" algn="just">
              <a:buFont typeface="Courier New" pitchFamily="49" charset="0"/>
              <a:buChar char="o"/>
            </a:pPr>
            <a:r>
              <a:rPr lang="es-MX" sz="1300" dirty="0" smtClean="0">
                <a:cs typeface="Arial" pitchFamily="34" charset="0"/>
              </a:rPr>
              <a:t>Mejorar la calidad </a:t>
            </a:r>
            <a:r>
              <a:rPr lang="es-MX" sz="1300" dirty="0">
                <a:cs typeface="Arial" pitchFamily="34" charset="0"/>
              </a:rPr>
              <a:t>de servicio y atención al </a:t>
            </a:r>
            <a:r>
              <a:rPr lang="es-MX" sz="1300" dirty="0" smtClean="0">
                <a:cs typeface="Arial" pitchFamily="34" charset="0"/>
              </a:rPr>
              <a:t>consumidor </a:t>
            </a:r>
          </a:p>
          <a:p>
            <a:pPr marL="742950" lvl="2" indent="-285750" algn="just">
              <a:buFont typeface="Courier New" pitchFamily="49" charset="0"/>
              <a:buChar char="o"/>
            </a:pPr>
            <a:r>
              <a:rPr lang="es-MX" sz="1300" dirty="0" smtClean="0">
                <a:cs typeface="Arial" pitchFamily="34" charset="0"/>
              </a:rPr>
              <a:t>Crear </a:t>
            </a:r>
            <a:r>
              <a:rPr lang="es-MX" sz="1300" dirty="0">
                <a:cs typeface="Arial" pitchFamily="34" charset="0"/>
              </a:rPr>
              <a:t>imagen institucional tipo cadena (Mi Tortilla</a:t>
            </a:r>
            <a:r>
              <a:rPr lang="es-MX" sz="1300" dirty="0" smtClean="0">
                <a:cs typeface="Arial" pitchFamily="34" charset="0"/>
              </a:rPr>
              <a:t>)</a:t>
            </a:r>
            <a:endParaRPr lang="es-MX" sz="1300" dirty="0"/>
          </a:p>
        </p:txBody>
      </p:sp>
      <p:sp>
        <p:nvSpPr>
          <p:cNvPr id="4" name="44 Marcador de número de diapositiva"/>
          <p:cNvSpPr txBox="1">
            <a:spLocks noGrp="1"/>
          </p:cNvSpPr>
          <p:nvPr/>
        </p:nvSpPr>
        <p:spPr bwMode="auto">
          <a:xfrm>
            <a:off x="6948488" y="6448425"/>
            <a:ext cx="2133600" cy="365125"/>
          </a:xfrm>
          <a:prstGeom prst="rect">
            <a:avLst/>
          </a:prstGeom>
          <a:noFill/>
          <a:ln w="9525">
            <a:noFill/>
            <a:miter lim="800000"/>
            <a:headEnd/>
            <a:tailEnd/>
          </a:ln>
        </p:spPr>
        <p:txBody>
          <a:bodyPr anchor="ctr"/>
          <a:lstStyle/>
          <a:p>
            <a:pPr algn="r"/>
            <a:fld id="{D0B66EC0-06A4-4956-BB02-617447B25324}" type="slidenum">
              <a:rPr lang="es-MX" sz="1200">
                <a:solidFill>
                  <a:srgbClr val="898989"/>
                </a:solidFill>
              </a:rPr>
              <a:pPr algn="r"/>
              <a:t>8</a:t>
            </a:fld>
            <a:endParaRPr lang="es-MX" sz="1200">
              <a:solidFill>
                <a:srgbClr val="898989"/>
              </a:solidFill>
            </a:endParaRPr>
          </a:p>
        </p:txBody>
      </p:sp>
    </p:spTree>
    <p:extLst>
      <p:ext uri="{BB962C8B-B14F-4D97-AF65-F5344CB8AC3E}">
        <p14:creationId xmlns:p14="http://schemas.microsoft.com/office/powerpoint/2010/main" val="9611948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6512" y="118373"/>
            <a:ext cx="9036050" cy="646331"/>
          </a:xfrm>
          <a:prstGeom prst="rect">
            <a:avLst/>
          </a:prstGeom>
          <a:noFill/>
          <a:ln w="9525">
            <a:noFill/>
            <a:miter lim="800000"/>
            <a:headEnd/>
            <a:tailEnd/>
          </a:ln>
        </p:spPr>
        <p:txBody>
          <a:bodyPr>
            <a:spAutoFit/>
          </a:bodyPr>
          <a:lstStyle/>
          <a:p>
            <a:r>
              <a:rPr lang="es-MX" sz="2000" b="1" dirty="0" smtClean="0">
                <a:solidFill>
                  <a:srgbClr val="000099"/>
                </a:solidFill>
              </a:rPr>
              <a:t>Importancia del Programa</a:t>
            </a:r>
          </a:p>
          <a:p>
            <a:r>
              <a:rPr lang="es-MX" sz="1600" dirty="0" smtClean="0">
                <a:solidFill>
                  <a:srgbClr val="000099"/>
                </a:solidFill>
              </a:rPr>
              <a:t>Programa Nacional de Franquicias (PNF)</a:t>
            </a:r>
            <a:endParaRPr lang="es-MX" sz="1600" dirty="0">
              <a:solidFill>
                <a:srgbClr val="000099"/>
              </a:solidFill>
            </a:endParaRPr>
          </a:p>
        </p:txBody>
      </p:sp>
      <p:sp>
        <p:nvSpPr>
          <p:cNvPr id="3" name="44 Marcador de número de diapositiva"/>
          <p:cNvSpPr txBox="1">
            <a:spLocks noGrp="1"/>
          </p:cNvSpPr>
          <p:nvPr/>
        </p:nvSpPr>
        <p:spPr bwMode="auto">
          <a:xfrm>
            <a:off x="6974904" y="6448425"/>
            <a:ext cx="2133600" cy="365125"/>
          </a:xfrm>
          <a:prstGeom prst="rect">
            <a:avLst/>
          </a:prstGeom>
          <a:noFill/>
          <a:ln w="9525">
            <a:noFill/>
            <a:miter lim="800000"/>
            <a:headEnd/>
            <a:tailEnd/>
          </a:ln>
        </p:spPr>
        <p:txBody>
          <a:bodyPr anchor="ctr"/>
          <a:lstStyle/>
          <a:p>
            <a:pPr algn="r"/>
            <a:fld id="{76030BA3-E8FB-41DE-93B3-F83D0B5A2ED4}" type="slidenum">
              <a:rPr lang="es-MX" sz="1200">
                <a:solidFill>
                  <a:srgbClr val="898989"/>
                </a:solidFill>
              </a:rPr>
              <a:pPr algn="r"/>
              <a:t>9</a:t>
            </a:fld>
            <a:endParaRPr lang="es-MX" sz="1200">
              <a:solidFill>
                <a:srgbClr val="898989"/>
              </a:solidFill>
            </a:endParaRPr>
          </a:p>
        </p:txBody>
      </p:sp>
      <p:sp>
        <p:nvSpPr>
          <p:cNvPr id="4" name="3 CuadroTexto"/>
          <p:cNvSpPr txBox="1"/>
          <p:nvPr/>
        </p:nvSpPr>
        <p:spPr>
          <a:xfrm>
            <a:off x="0" y="6381328"/>
            <a:ext cx="4307358" cy="523220"/>
          </a:xfrm>
          <a:prstGeom prst="rect">
            <a:avLst/>
          </a:prstGeom>
          <a:noFill/>
        </p:spPr>
        <p:txBody>
          <a:bodyPr wrap="square" rtlCol="0">
            <a:spAutoFit/>
          </a:bodyPr>
          <a:lstStyle/>
          <a:p>
            <a:r>
              <a:rPr lang="es-MX" sz="700" baseline="30000" dirty="0" smtClean="0"/>
              <a:t>/1 </a:t>
            </a:r>
            <a:r>
              <a:rPr lang="es-MX" sz="700" dirty="0" smtClean="0"/>
              <a:t>= </a:t>
            </a:r>
            <a:r>
              <a:rPr lang="es-MX" sz="700" dirty="0" smtClean="0">
                <a:hlinkClick r:id="rId2"/>
              </a:rPr>
              <a:t>http</a:t>
            </a:r>
            <a:r>
              <a:rPr lang="es-MX" sz="700" dirty="0">
                <a:hlinkClick r:id="rId2"/>
              </a:rPr>
              <a:t>://</a:t>
            </a:r>
            <a:r>
              <a:rPr lang="es-MX" sz="700" dirty="0" smtClean="0">
                <a:hlinkClick r:id="rId2"/>
              </a:rPr>
              <a:t>www.bluemaumau.org/what_success_rate_a_franchise_versus_independent</a:t>
            </a:r>
            <a:endParaRPr lang="es-MX" sz="700" dirty="0"/>
          </a:p>
          <a:p>
            <a:r>
              <a:rPr lang="es-MX" sz="700" dirty="0"/>
              <a:t> </a:t>
            </a:r>
            <a:r>
              <a:rPr lang="es-MX" sz="700" dirty="0" smtClean="0"/>
              <a:t>     </a:t>
            </a:r>
            <a:r>
              <a:rPr lang="es-MX" sz="700" dirty="0" err="1" smtClean="0"/>
              <a:t>Department</a:t>
            </a:r>
            <a:r>
              <a:rPr lang="es-MX" sz="700" dirty="0" smtClean="0"/>
              <a:t> of Commerce and </a:t>
            </a:r>
            <a:r>
              <a:rPr lang="es-MX" sz="700" dirty="0" err="1" smtClean="0"/>
              <a:t>Sloan</a:t>
            </a:r>
            <a:r>
              <a:rPr lang="es-MX" sz="700" dirty="0" smtClean="0"/>
              <a:t> Management </a:t>
            </a:r>
            <a:r>
              <a:rPr lang="es-MX" sz="700" dirty="0" err="1" smtClean="0"/>
              <a:t>Review</a:t>
            </a:r>
            <a:endParaRPr lang="es-MX" sz="700" dirty="0" smtClean="0"/>
          </a:p>
          <a:p>
            <a:r>
              <a:rPr lang="es-ES" sz="700" dirty="0" smtClean="0"/>
              <a:t>      </a:t>
            </a:r>
            <a:r>
              <a:rPr lang="es-ES" sz="700" dirty="0" err="1" smtClean="0"/>
              <a:t>National</a:t>
            </a:r>
            <a:r>
              <a:rPr lang="es-ES" sz="700" dirty="0" smtClean="0"/>
              <a:t> </a:t>
            </a:r>
            <a:r>
              <a:rPr lang="es-ES" sz="700" dirty="0"/>
              <a:t>Business </a:t>
            </a:r>
            <a:r>
              <a:rPr lang="es-ES" sz="700" dirty="0" err="1"/>
              <a:t>Incubation</a:t>
            </a:r>
            <a:r>
              <a:rPr lang="es-ES" sz="700" dirty="0"/>
              <a:t> </a:t>
            </a:r>
            <a:r>
              <a:rPr lang="es-ES" sz="700" dirty="0" err="1" smtClean="0"/>
              <a:t>Association</a:t>
            </a:r>
            <a:r>
              <a:rPr lang="es-ES" sz="700" dirty="0" smtClean="0"/>
              <a:t> y OECD</a:t>
            </a:r>
            <a:endParaRPr lang="es-MX" sz="700" dirty="0" smtClean="0"/>
          </a:p>
          <a:p>
            <a:r>
              <a:rPr lang="es-MX" sz="700" baseline="30000" dirty="0" smtClean="0"/>
              <a:t>/2 </a:t>
            </a:r>
            <a:r>
              <a:rPr lang="es-MX" sz="700" dirty="0"/>
              <a:t>= </a:t>
            </a:r>
            <a:r>
              <a:rPr lang="es-MX" sz="700" dirty="0" smtClean="0"/>
              <a:t>SPYME e INEGI</a:t>
            </a:r>
            <a:endParaRPr lang="es-MX" sz="700" dirty="0"/>
          </a:p>
        </p:txBody>
      </p:sp>
      <p:graphicFrame>
        <p:nvGraphicFramePr>
          <p:cNvPr id="5" name="4 Gráfico"/>
          <p:cNvGraphicFramePr/>
          <p:nvPr>
            <p:extLst>
              <p:ext uri="{D42A27DB-BD31-4B8C-83A1-F6EECF244321}">
                <p14:modId xmlns:p14="http://schemas.microsoft.com/office/powerpoint/2010/main" val="2552399939"/>
              </p:ext>
            </p:extLst>
          </p:nvPr>
        </p:nvGraphicFramePr>
        <p:xfrm>
          <a:off x="313525" y="1303506"/>
          <a:ext cx="3898435" cy="3205614"/>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467544" y="1002214"/>
            <a:ext cx="3672408" cy="584775"/>
          </a:xfrm>
          <a:prstGeom prst="rect">
            <a:avLst/>
          </a:prstGeom>
          <a:noFill/>
          <a:ln w="9525">
            <a:noFill/>
            <a:miter lim="800000"/>
            <a:headEnd/>
            <a:tailEnd/>
          </a:ln>
        </p:spPr>
        <p:txBody>
          <a:bodyPr wrap="square">
            <a:spAutoFit/>
          </a:bodyPr>
          <a:lstStyle>
            <a:defPPr>
              <a:defRPr lang="es-MX"/>
            </a:defPPr>
            <a:lvl1pPr marL="268288" indent="-268288" algn="just">
              <a:buFont typeface="Arial" charset="0"/>
              <a:buChar char="•"/>
              <a:defRPr sz="1500">
                <a:ea typeface="ヒラギノ角ゴ Pro W3"/>
                <a:cs typeface="ヒラギノ角ゴ Pro W3"/>
              </a:defRPr>
            </a:lvl1pPr>
            <a:lvl2pPr marL="742950" lvl="1" indent="-285750" algn="just">
              <a:buFont typeface="Arial" charset="0"/>
              <a:buChar char="•"/>
              <a:defRPr sz="1500">
                <a:ea typeface="ヒラギノ角ゴ Pro W3"/>
                <a:cs typeface="ヒラギノ角ゴ Pro W3"/>
              </a:defRPr>
            </a:lvl2pPr>
          </a:lstStyle>
          <a:p>
            <a:pPr marL="0" indent="0">
              <a:buNone/>
            </a:pPr>
            <a:r>
              <a:rPr lang="es-MX" sz="1600" b="1" dirty="0" smtClean="0"/>
              <a:t>Tasa de supervivencia por tipo de negocio</a:t>
            </a:r>
            <a:r>
              <a:rPr lang="es-MX" sz="1600" b="1" baseline="30000" dirty="0" smtClean="0"/>
              <a:t>1</a:t>
            </a:r>
            <a:endParaRPr lang="es-MX" sz="1600" b="1" baseline="30000" dirty="0"/>
          </a:p>
        </p:txBody>
      </p:sp>
      <p:graphicFrame>
        <p:nvGraphicFramePr>
          <p:cNvPr id="7" name="6 Gráfico"/>
          <p:cNvGraphicFramePr/>
          <p:nvPr>
            <p:extLst>
              <p:ext uri="{D42A27DB-BD31-4B8C-83A1-F6EECF244321}">
                <p14:modId xmlns:p14="http://schemas.microsoft.com/office/powerpoint/2010/main" val="3142852928"/>
              </p:ext>
            </p:extLst>
          </p:nvPr>
        </p:nvGraphicFramePr>
        <p:xfrm>
          <a:off x="4922037" y="1282020"/>
          <a:ext cx="3898435" cy="3205614"/>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5148064" y="980728"/>
            <a:ext cx="3384376" cy="584775"/>
          </a:xfrm>
          <a:prstGeom prst="rect">
            <a:avLst/>
          </a:prstGeom>
          <a:noFill/>
          <a:ln w="9525">
            <a:noFill/>
            <a:miter lim="800000"/>
            <a:headEnd/>
            <a:tailEnd/>
          </a:ln>
        </p:spPr>
        <p:txBody>
          <a:bodyPr wrap="square">
            <a:spAutoFit/>
          </a:bodyPr>
          <a:lstStyle>
            <a:defPPr>
              <a:defRPr lang="es-MX"/>
            </a:defPPr>
            <a:lvl1pPr marL="268288" indent="-268288" algn="just">
              <a:buFont typeface="Arial" charset="0"/>
              <a:buChar char="•"/>
              <a:defRPr sz="1500">
                <a:ea typeface="ヒラギノ角ゴ Pro W3"/>
                <a:cs typeface="ヒラギノ角ゴ Pro W3"/>
              </a:defRPr>
            </a:lvl1pPr>
            <a:lvl2pPr marL="742950" lvl="1" indent="-285750" algn="just">
              <a:buFont typeface="Arial" charset="0"/>
              <a:buChar char="•"/>
              <a:defRPr sz="1500">
                <a:ea typeface="ヒラギノ角ゴ Pro W3"/>
                <a:cs typeface="ヒラギノ角ゴ Pro W3"/>
              </a:defRPr>
            </a:lvl2pPr>
          </a:lstStyle>
          <a:p>
            <a:pPr marL="0" indent="0">
              <a:buNone/>
            </a:pPr>
            <a:r>
              <a:rPr lang="es-MX" sz="1600" b="1" dirty="0" smtClean="0"/>
              <a:t>Empleos Generados por tipo de negocio</a:t>
            </a:r>
            <a:r>
              <a:rPr lang="es-MX" sz="1600" b="1" baseline="30000" dirty="0" smtClean="0"/>
              <a:t>2</a:t>
            </a:r>
            <a:endParaRPr lang="es-MX" sz="1600" b="1" baseline="30000" dirty="0"/>
          </a:p>
        </p:txBody>
      </p:sp>
      <p:sp>
        <p:nvSpPr>
          <p:cNvPr id="9" name="5 CuadroTexto"/>
          <p:cNvSpPr txBox="1">
            <a:spLocks noChangeArrowheads="1"/>
          </p:cNvSpPr>
          <p:nvPr/>
        </p:nvSpPr>
        <p:spPr bwMode="auto">
          <a:xfrm>
            <a:off x="467544" y="4933617"/>
            <a:ext cx="8136904" cy="1015663"/>
          </a:xfrm>
          <a:prstGeom prst="rect">
            <a:avLst/>
          </a:prstGeom>
          <a:noFill/>
          <a:ln w="9525">
            <a:noFill/>
            <a:miter lim="800000"/>
            <a:headEnd/>
            <a:tailEnd/>
          </a:ln>
        </p:spPr>
        <p:txBody>
          <a:bodyPr wrap="square">
            <a:spAutoFit/>
          </a:bodyPr>
          <a:lstStyle/>
          <a:p>
            <a:pPr marL="268288" indent="-268288" algn="just">
              <a:buFont typeface="Arial" charset="0"/>
              <a:buChar char="•"/>
            </a:pPr>
            <a:r>
              <a:rPr lang="es-ES" sz="1500" dirty="0" smtClean="0">
                <a:ea typeface="ヒラギノ角ゴ Pro W3"/>
                <a:cs typeface="ヒラギノ角ゴ Pro W3"/>
              </a:rPr>
              <a:t>Las franquicias son negocios con una alta tasa de supervivencia y alta generación de empleo por negocio.</a:t>
            </a:r>
          </a:p>
          <a:p>
            <a:pPr marL="268288" indent="-268288" algn="just">
              <a:buFont typeface="Arial" charset="0"/>
              <a:buChar char="•"/>
            </a:pPr>
            <a:r>
              <a:rPr lang="es-ES" sz="1500" dirty="0" smtClean="0">
                <a:ea typeface="ヒラギノ角ゴ Pro W3"/>
                <a:cs typeface="ヒラギノ角ゴ Pro W3"/>
              </a:rPr>
              <a:t>El Programa Nacional de Franquicias (PNF) permite aumentar el número de franquicias en el país aumentando así el número de MIPYMES y de empleos.</a:t>
            </a:r>
            <a:endParaRPr lang="es-ES" sz="1500" dirty="0">
              <a:ea typeface="ヒラギノ角ゴ Pro W3"/>
              <a:cs typeface="ヒラギノ角ゴ Pro W3"/>
            </a:endParaRPr>
          </a:p>
        </p:txBody>
      </p:sp>
    </p:spTree>
    <p:extLst>
      <p:ext uri="{BB962C8B-B14F-4D97-AF65-F5344CB8AC3E}">
        <p14:creationId xmlns:p14="http://schemas.microsoft.com/office/powerpoint/2010/main" val="13138046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33256</TotalTime>
  <Words>3603</Words>
  <Application>Microsoft Macintosh PowerPoint</Application>
  <PresentationFormat>Presentación en pantalla (4:3)</PresentationFormat>
  <Paragraphs>504</Paragraphs>
  <Slides>30</Slides>
  <Notes>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Secretaría de Economía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Índice</dc:title>
  <dc:creator>ogallegos</dc:creator>
  <cp:lastModifiedBy>Miguel Alvaro Perez Hernandez</cp:lastModifiedBy>
  <cp:revision>975</cp:revision>
  <cp:lastPrinted>2011-05-25T05:17:31Z</cp:lastPrinted>
  <dcterms:created xsi:type="dcterms:W3CDTF">2011-05-05T00:44:59Z</dcterms:created>
  <dcterms:modified xsi:type="dcterms:W3CDTF">2011-05-25T05:18:58Z</dcterms:modified>
</cp:coreProperties>
</file>