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75"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4" r:id="rId19"/>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89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3" name="22 Rectángulo"/>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Rectángulo"/>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Rectángulo"/>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Rectángulo"/>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Rectángulo"/>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Rectángulo redondeado"/>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Rectángulo redondeado"/>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Rectángulo"/>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6705600" y="4206240"/>
            <a:ext cx="960120" cy="457200"/>
          </a:xfrm>
        </p:spPr>
        <p:txBody>
          <a:bodyPr/>
          <a:lstStyle/>
          <a:p>
            <a:fld id="{924C87C6-BBD3-4C67-9761-AAFC28697E9A}" type="datetimeFigureOut">
              <a:rPr lang="pt-BR" smtClean="0"/>
              <a:t>11/05/2016</a:t>
            </a:fld>
            <a:endParaRPr lang="pt-BR"/>
          </a:p>
        </p:txBody>
      </p:sp>
      <p:sp>
        <p:nvSpPr>
          <p:cNvPr id="17" name="16 Marcador de pie de página"/>
          <p:cNvSpPr>
            <a:spLocks noGrp="1"/>
          </p:cNvSpPr>
          <p:nvPr>
            <p:ph type="ftr" sz="quarter" idx="11"/>
          </p:nvPr>
        </p:nvSpPr>
        <p:spPr>
          <a:xfrm>
            <a:off x="5410200" y="4205288"/>
            <a:ext cx="1295400" cy="457200"/>
          </a:xfrm>
        </p:spPr>
        <p:txBody>
          <a:bodyPr/>
          <a:lstStyle/>
          <a:p>
            <a:endParaRPr lang="pt-BR"/>
          </a:p>
        </p:txBody>
      </p:sp>
      <p:sp>
        <p:nvSpPr>
          <p:cNvPr id="29" name="28 Marcador de número de diapositiva"/>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50DF69B8-2C4D-4BF7-901E-01AEF01DDF76}" type="slidenum">
              <a:rPr lang="pt-BR" smtClean="0"/>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24C87C6-BBD3-4C67-9761-AAFC28697E9A}" type="datetimeFigureOut">
              <a:rPr lang="pt-BR" smtClean="0"/>
              <a:t>11/05/2016</a:t>
            </a:fld>
            <a:endParaRPr lang="pt-BR"/>
          </a:p>
        </p:txBody>
      </p:sp>
      <p:sp>
        <p:nvSpPr>
          <p:cNvPr id="5" name="4 Marcador de pie de página"/>
          <p:cNvSpPr>
            <a:spLocks noGrp="1"/>
          </p:cNvSpPr>
          <p:nvPr>
            <p:ph type="ftr" sz="quarter" idx="11"/>
          </p:nvPr>
        </p:nvSpPr>
        <p:spPr/>
        <p:txBody>
          <a:bodyPr/>
          <a:lstStyle/>
          <a:p>
            <a:endParaRPr lang="pt-BR"/>
          </a:p>
        </p:txBody>
      </p:sp>
      <p:sp>
        <p:nvSpPr>
          <p:cNvPr id="6" name="5 Marcador de número de diapositiva"/>
          <p:cNvSpPr>
            <a:spLocks noGrp="1"/>
          </p:cNvSpPr>
          <p:nvPr>
            <p:ph type="sldNum" sz="quarter" idx="12"/>
          </p:nvPr>
        </p:nvSpPr>
        <p:spPr/>
        <p:txBody>
          <a:bodyPr/>
          <a:lstStyle/>
          <a:p>
            <a:fld id="{50DF69B8-2C4D-4BF7-901E-01AEF01DDF76}"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1143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143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24C87C6-BBD3-4C67-9761-AAFC28697E9A}" type="datetimeFigureOut">
              <a:rPr lang="pt-BR" smtClean="0"/>
              <a:t>11/05/2016</a:t>
            </a:fld>
            <a:endParaRPr lang="pt-BR"/>
          </a:p>
        </p:txBody>
      </p:sp>
      <p:sp>
        <p:nvSpPr>
          <p:cNvPr id="5" name="4 Marcador de pie de página"/>
          <p:cNvSpPr>
            <a:spLocks noGrp="1"/>
          </p:cNvSpPr>
          <p:nvPr>
            <p:ph type="ftr" sz="quarter" idx="11"/>
          </p:nvPr>
        </p:nvSpPr>
        <p:spPr/>
        <p:txBody>
          <a:bodyPr/>
          <a:lstStyle/>
          <a:p>
            <a:endParaRPr lang="pt-BR"/>
          </a:p>
        </p:txBody>
      </p:sp>
      <p:sp>
        <p:nvSpPr>
          <p:cNvPr id="6" name="5 Marcador de número de diapositiva"/>
          <p:cNvSpPr>
            <a:spLocks noGrp="1"/>
          </p:cNvSpPr>
          <p:nvPr>
            <p:ph type="sldNum" sz="quarter" idx="12"/>
          </p:nvPr>
        </p:nvSpPr>
        <p:spPr/>
        <p:txBody>
          <a:bodyPr/>
          <a:lstStyle/>
          <a:p>
            <a:fld id="{50DF69B8-2C4D-4BF7-901E-01AEF01DDF76}"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24C87C6-BBD3-4C67-9761-AAFC28697E9A}" type="datetimeFigureOut">
              <a:rPr lang="pt-BR" smtClean="0"/>
              <a:t>11/05/2016</a:t>
            </a:fld>
            <a:endParaRPr lang="pt-BR"/>
          </a:p>
        </p:txBody>
      </p:sp>
      <p:sp>
        <p:nvSpPr>
          <p:cNvPr id="5" name="4 Marcador de pie de página"/>
          <p:cNvSpPr>
            <a:spLocks noGrp="1"/>
          </p:cNvSpPr>
          <p:nvPr>
            <p:ph type="ftr" sz="quarter" idx="11"/>
          </p:nvPr>
        </p:nvSpPr>
        <p:spPr/>
        <p:txBody>
          <a:bodyPr/>
          <a:lstStyle/>
          <a:p>
            <a:endParaRPr lang="pt-BR"/>
          </a:p>
        </p:txBody>
      </p:sp>
      <p:sp>
        <p:nvSpPr>
          <p:cNvPr id="6" name="5 Marcador de número de diapositiva"/>
          <p:cNvSpPr>
            <a:spLocks noGrp="1"/>
          </p:cNvSpPr>
          <p:nvPr>
            <p:ph type="sldNum" sz="quarter" idx="12"/>
          </p:nvPr>
        </p:nvSpPr>
        <p:spPr/>
        <p:txBody>
          <a:bodyPr/>
          <a:lstStyle/>
          <a:p>
            <a:fld id="{50DF69B8-2C4D-4BF7-901E-01AEF01DDF76}"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924C87C6-BBD3-4C67-9761-AAFC28697E9A}" type="datetimeFigureOut">
              <a:rPr lang="pt-BR" smtClean="0"/>
              <a:t>11/05/2016</a:t>
            </a:fld>
            <a:endParaRPr lang="pt-BR"/>
          </a:p>
        </p:txBody>
      </p:sp>
      <p:sp>
        <p:nvSpPr>
          <p:cNvPr id="5" name="4 Marcador de pie de página"/>
          <p:cNvSpPr>
            <a:spLocks noGrp="1"/>
          </p:cNvSpPr>
          <p:nvPr>
            <p:ph type="ftr" sz="quarter" idx="11"/>
          </p:nvPr>
        </p:nvSpPr>
        <p:spPr/>
        <p:txBody>
          <a:bodyPr/>
          <a:lstStyle/>
          <a:p>
            <a:endParaRPr lang="pt-BR"/>
          </a:p>
        </p:txBody>
      </p:sp>
      <p:sp>
        <p:nvSpPr>
          <p:cNvPr id="6" name="5 Marcador de número de diapositiva"/>
          <p:cNvSpPr>
            <a:spLocks noGrp="1"/>
          </p:cNvSpPr>
          <p:nvPr>
            <p:ph type="sldNum" sz="quarter" idx="12"/>
          </p:nvPr>
        </p:nvSpPr>
        <p:spPr/>
        <p:txBody>
          <a:bodyPr/>
          <a:lstStyle/>
          <a:p>
            <a:fld id="{50DF69B8-2C4D-4BF7-901E-01AEF01DDF76}" type="slidenum">
              <a:rPr lang="pt-BR" smtClean="0"/>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924C87C6-BBD3-4C67-9761-AAFC28697E9A}" type="datetimeFigureOut">
              <a:rPr lang="pt-BR" smtClean="0"/>
              <a:t>11/05/2016</a:t>
            </a:fld>
            <a:endParaRPr lang="pt-BR"/>
          </a:p>
        </p:txBody>
      </p:sp>
      <p:sp>
        <p:nvSpPr>
          <p:cNvPr id="6" name="5 Marcador de pie de página"/>
          <p:cNvSpPr>
            <a:spLocks noGrp="1"/>
          </p:cNvSpPr>
          <p:nvPr>
            <p:ph type="ftr" sz="quarter" idx="11"/>
          </p:nvPr>
        </p:nvSpPr>
        <p:spPr/>
        <p:txBody>
          <a:bodyPr/>
          <a:lstStyle/>
          <a:p>
            <a:endParaRPr lang="pt-BR"/>
          </a:p>
        </p:txBody>
      </p:sp>
      <p:sp>
        <p:nvSpPr>
          <p:cNvPr id="7" name="6 Marcador de número de diapositiva"/>
          <p:cNvSpPr>
            <a:spLocks noGrp="1"/>
          </p:cNvSpPr>
          <p:nvPr>
            <p:ph type="sldNum" sz="quarter" idx="12"/>
          </p:nvPr>
        </p:nvSpPr>
        <p:spPr/>
        <p:txBody>
          <a:bodyPr/>
          <a:lstStyle/>
          <a:p>
            <a:fld id="{50DF69B8-2C4D-4BF7-901E-01AEF01DDF76}" type="slidenum">
              <a:rPr lang="pt-BR" smtClean="0"/>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81000" y="1143000"/>
            <a:ext cx="8382000" cy="1069848"/>
          </a:xfrm>
        </p:spPr>
        <p:txBody>
          <a:bodyPr anchor="ctr"/>
          <a:lstStyle>
            <a:lvl1pPr>
              <a:defRPr sz="4000" b="0" i="0"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fecha"/>
          <p:cNvSpPr>
            <a:spLocks noGrp="1"/>
          </p:cNvSpPr>
          <p:nvPr>
            <p:ph type="dt" sz="half" idx="10"/>
          </p:nvPr>
        </p:nvSpPr>
        <p:spPr/>
        <p:txBody>
          <a:bodyPr rtlCol="0"/>
          <a:lstStyle/>
          <a:p>
            <a:fld id="{924C87C6-BBD3-4C67-9761-AAFC28697E9A}" type="datetimeFigureOut">
              <a:rPr lang="pt-BR" smtClean="0"/>
              <a:t>11/05/2016</a:t>
            </a:fld>
            <a:endParaRPr lang="pt-BR"/>
          </a:p>
        </p:txBody>
      </p:sp>
      <p:sp>
        <p:nvSpPr>
          <p:cNvPr id="27" name="26 Marcador de número de diapositiva"/>
          <p:cNvSpPr>
            <a:spLocks noGrp="1"/>
          </p:cNvSpPr>
          <p:nvPr>
            <p:ph type="sldNum" sz="quarter" idx="11"/>
          </p:nvPr>
        </p:nvSpPr>
        <p:spPr/>
        <p:txBody>
          <a:bodyPr rtlCol="0"/>
          <a:lstStyle/>
          <a:p>
            <a:fld id="{50DF69B8-2C4D-4BF7-901E-01AEF01DDF76}" type="slidenum">
              <a:rPr lang="pt-BR" smtClean="0"/>
              <a:t>‹Nº›</a:t>
            </a:fld>
            <a:endParaRPr lang="pt-BR"/>
          </a:p>
        </p:txBody>
      </p:sp>
      <p:sp>
        <p:nvSpPr>
          <p:cNvPr id="28" name="27 Marcador de pie de página"/>
          <p:cNvSpPr>
            <a:spLocks noGrp="1"/>
          </p:cNvSpPr>
          <p:nvPr>
            <p:ph type="ftr" sz="quarter" idx="12"/>
          </p:nvPr>
        </p:nvSpPr>
        <p:spPr/>
        <p:txBody>
          <a:bodyPr rtlCol="0"/>
          <a:lstStyle/>
          <a:p>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a:xfrm>
            <a:off x="6583680" y="612648"/>
            <a:ext cx="957264" cy="457200"/>
          </a:xfrm>
        </p:spPr>
        <p:txBody>
          <a:bodyPr/>
          <a:lstStyle/>
          <a:p>
            <a:fld id="{924C87C6-BBD3-4C67-9761-AAFC28697E9A}" type="datetimeFigureOut">
              <a:rPr lang="pt-BR" smtClean="0"/>
              <a:t>11/05/2016</a:t>
            </a:fld>
            <a:endParaRPr lang="pt-BR"/>
          </a:p>
        </p:txBody>
      </p:sp>
      <p:sp>
        <p:nvSpPr>
          <p:cNvPr id="4" name="3 Marcador de pie de página"/>
          <p:cNvSpPr>
            <a:spLocks noGrp="1"/>
          </p:cNvSpPr>
          <p:nvPr>
            <p:ph type="ftr" sz="quarter" idx="11"/>
          </p:nvPr>
        </p:nvSpPr>
        <p:spPr>
          <a:xfrm>
            <a:off x="5257800" y="612648"/>
            <a:ext cx="1325880" cy="457200"/>
          </a:xfrm>
        </p:spPr>
        <p:txBody>
          <a:bodyPr/>
          <a:lstStyle/>
          <a:p>
            <a:endParaRPr lang="pt-BR"/>
          </a:p>
        </p:txBody>
      </p:sp>
      <p:sp>
        <p:nvSpPr>
          <p:cNvPr id="5" name="4 Marcador de número de diapositiva"/>
          <p:cNvSpPr>
            <a:spLocks noGrp="1"/>
          </p:cNvSpPr>
          <p:nvPr>
            <p:ph type="sldNum" sz="quarter" idx="12"/>
          </p:nvPr>
        </p:nvSpPr>
        <p:spPr>
          <a:xfrm>
            <a:off x="8174736" y="2272"/>
            <a:ext cx="762000" cy="365760"/>
          </a:xfrm>
        </p:spPr>
        <p:txBody>
          <a:bodyPr/>
          <a:lstStyle/>
          <a:p>
            <a:fld id="{50DF69B8-2C4D-4BF7-901E-01AEF01DDF76}"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24C87C6-BBD3-4C67-9761-AAFC28697E9A}" type="datetimeFigureOut">
              <a:rPr lang="pt-BR" smtClean="0"/>
              <a:t>11/05/2016</a:t>
            </a:fld>
            <a:endParaRPr lang="pt-BR"/>
          </a:p>
        </p:txBody>
      </p:sp>
      <p:sp>
        <p:nvSpPr>
          <p:cNvPr id="3" name="2 Marcador de pie de página"/>
          <p:cNvSpPr>
            <a:spLocks noGrp="1"/>
          </p:cNvSpPr>
          <p:nvPr>
            <p:ph type="ftr" sz="quarter" idx="11"/>
          </p:nvPr>
        </p:nvSpPr>
        <p:spPr/>
        <p:txBody>
          <a:bodyPr/>
          <a:lstStyle/>
          <a:p>
            <a:endParaRPr lang="pt-BR"/>
          </a:p>
        </p:txBody>
      </p:sp>
      <p:sp>
        <p:nvSpPr>
          <p:cNvPr id="4" name="3 Marcador de número de diapositiva"/>
          <p:cNvSpPr>
            <a:spLocks noGrp="1"/>
          </p:cNvSpPr>
          <p:nvPr>
            <p:ph type="sldNum" sz="quarter" idx="12"/>
          </p:nvPr>
        </p:nvSpPr>
        <p:spPr/>
        <p:txBody>
          <a:bodyPr/>
          <a:lstStyle/>
          <a:p>
            <a:fld id="{50DF69B8-2C4D-4BF7-901E-01AEF01DDF76}"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353496" y="1101970"/>
            <a:ext cx="3383280" cy="877824"/>
          </a:xfrm>
        </p:spPr>
        <p:txBody>
          <a:bodyPr anchor="b"/>
          <a:lstStyle>
            <a:lvl1pPr algn="l">
              <a:buNone/>
              <a:defRPr sz="1800" b="1"/>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924C87C6-BBD3-4C67-9761-AAFC28697E9A}" type="datetimeFigureOut">
              <a:rPr lang="pt-BR" smtClean="0"/>
              <a:t>11/05/2016</a:t>
            </a:fld>
            <a:endParaRPr lang="pt-BR"/>
          </a:p>
        </p:txBody>
      </p:sp>
      <p:sp>
        <p:nvSpPr>
          <p:cNvPr id="6" name="5 Marcador de pie de página"/>
          <p:cNvSpPr>
            <a:spLocks noGrp="1"/>
          </p:cNvSpPr>
          <p:nvPr>
            <p:ph type="ftr" sz="quarter" idx="11"/>
          </p:nvPr>
        </p:nvSpPr>
        <p:spPr/>
        <p:txBody>
          <a:bodyPr/>
          <a:lstStyle/>
          <a:p>
            <a:endParaRPr lang="pt-BR"/>
          </a:p>
        </p:txBody>
      </p:sp>
      <p:sp>
        <p:nvSpPr>
          <p:cNvPr id="7" name="6 Marcador de número de diapositiva"/>
          <p:cNvSpPr>
            <a:spLocks noGrp="1"/>
          </p:cNvSpPr>
          <p:nvPr>
            <p:ph type="sldNum" sz="quarter" idx="12"/>
          </p:nvPr>
        </p:nvSpPr>
        <p:spPr/>
        <p:txBody>
          <a:bodyPr/>
          <a:lstStyle/>
          <a:p>
            <a:fld id="{50DF69B8-2C4D-4BF7-901E-01AEF01DDF76}" type="slidenum">
              <a:rPr lang="pt-BR" smtClean="0"/>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924C87C6-BBD3-4C67-9761-AAFC28697E9A}" type="datetimeFigureOut">
              <a:rPr lang="pt-BR" smtClean="0"/>
              <a:t>11/05/2016</a:t>
            </a:fld>
            <a:endParaRPr lang="pt-BR"/>
          </a:p>
        </p:txBody>
      </p:sp>
      <p:sp>
        <p:nvSpPr>
          <p:cNvPr id="6" name="5 Marcador de pie de página"/>
          <p:cNvSpPr>
            <a:spLocks noGrp="1"/>
          </p:cNvSpPr>
          <p:nvPr>
            <p:ph type="ftr" sz="quarter" idx="11"/>
          </p:nvPr>
        </p:nvSpPr>
        <p:spPr/>
        <p:txBody>
          <a:bodyPr/>
          <a:lstStyle/>
          <a:p>
            <a:endParaRPr lang="pt-BR"/>
          </a:p>
        </p:txBody>
      </p:sp>
      <p:sp>
        <p:nvSpPr>
          <p:cNvPr id="7" name="6 Marcador de número de diapositiva"/>
          <p:cNvSpPr>
            <a:spLocks noGrp="1"/>
          </p:cNvSpPr>
          <p:nvPr>
            <p:ph type="sldNum" sz="quarter" idx="12"/>
          </p:nvPr>
        </p:nvSpPr>
        <p:spPr/>
        <p:txBody>
          <a:bodyPr/>
          <a:lstStyle/>
          <a:p>
            <a:fld id="{50DF69B8-2C4D-4BF7-901E-01AEF01DDF76}" type="slidenum">
              <a:rPr lang="pt-BR" smtClean="0"/>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Rectángulo"/>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Rectángulo"/>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Rectángulo"/>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Rectángulo"/>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Rectángulo"/>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Rectángulo redondeado"/>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Rectángulo redondeado"/>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Rectángulo"/>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Rectángulo"/>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Rectángulo"/>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Rectángulo"/>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Rectángulo"/>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Rectángulo"/>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Marcador de título"/>
          <p:cNvSpPr>
            <a:spLocks noGrp="1"/>
          </p:cNvSpPr>
          <p:nvPr>
            <p:ph type="title"/>
          </p:nvPr>
        </p:nvSpPr>
        <p:spPr>
          <a:xfrm>
            <a:off x="457200" y="1143000"/>
            <a:ext cx="8229600" cy="10668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924C87C6-BBD3-4C67-9761-AAFC28697E9A}" type="datetimeFigureOut">
              <a:rPr lang="pt-BR" smtClean="0"/>
              <a:t>11/05/2016</a:t>
            </a:fld>
            <a:endParaRPr lang="pt-BR"/>
          </a:p>
        </p:txBody>
      </p:sp>
      <p:sp>
        <p:nvSpPr>
          <p:cNvPr id="3" name="2 Marcador de pie de página"/>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pt-BR"/>
          </a:p>
        </p:txBody>
      </p:sp>
      <p:sp>
        <p:nvSpPr>
          <p:cNvPr id="23" name="22 Marcador de número de diapositiva"/>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50DF69B8-2C4D-4BF7-901E-01AEF01DDF76}"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sites.google.com/site/tectijuanafi/unidad-ii/2-3-tipos-de-metodos-inductivo-deductivo-analitico-sintetico-comparativo-dialectico-entre-otros" TargetMode="External"/><Relationship Id="rId2" Type="http://schemas.openxmlformats.org/officeDocument/2006/relationships/hyperlink" Target="http://cvc.cervantes.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404664"/>
            <a:ext cx="8229600" cy="1426170"/>
          </a:xfrm>
        </p:spPr>
        <p:txBody>
          <a:bodyPr>
            <a:normAutofit/>
          </a:bodyPr>
          <a:lstStyle/>
          <a:p>
            <a:r>
              <a:rPr lang="es-MX" sz="3200" b="1" dirty="0" smtClean="0"/>
              <a:t>TIPOS DE RAZONAMIENTO Y ESTRUCTURA DE LA TEORÍA LINGÜÍSTICA.</a:t>
            </a:r>
            <a:endParaRPr lang="pt-BR" sz="3200" b="1" dirty="0"/>
          </a:p>
        </p:txBody>
      </p:sp>
      <p:sp>
        <p:nvSpPr>
          <p:cNvPr id="3" name="2 Marcador de contenido"/>
          <p:cNvSpPr>
            <a:spLocks noGrp="1"/>
          </p:cNvSpPr>
          <p:nvPr>
            <p:ph idx="1"/>
          </p:nvPr>
        </p:nvSpPr>
        <p:spPr>
          <a:xfrm>
            <a:off x="450138" y="1844824"/>
            <a:ext cx="8229600" cy="4325112"/>
          </a:xfrm>
        </p:spPr>
        <p:txBody>
          <a:bodyPr/>
          <a:lstStyle/>
          <a:p>
            <a:endParaRPr lang="es-MX" b="1" dirty="0" smtClean="0"/>
          </a:p>
          <a:p>
            <a:r>
              <a:rPr lang="es-MX" b="1" dirty="0" smtClean="0"/>
              <a:t>Conceptos semántico-pragmáticos y razonamiento.</a:t>
            </a:r>
          </a:p>
          <a:p>
            <a:pPr marL="0" indent="0">
              <a:buNone/>
            </a:pPr>
            <a:endParaRPr lang="es-MX" b="1" dirty="0"/>
          </a:p>
          <a:p>
            <a:r>
              <a:rPr lang="es-MX" b="1" dirty="0" smtClean="0"/>
              <a:t>Abstracción pragmática.</a:t>
            </a:r>
          </a:p>
          <a:p>
            <a:endParaRPr lang="es-MX" b="1" dirty="0"/>
          </a:p>
          <a:p>
            <a:r>
              <a:rPr lang="es-MX" b="1" dirty="0" smtClean="0"/>
              <a:t>Pragmática y modularidad.</a:t>
            </a:r>
          </a:p>
          <a:p>
            <a:endParaRPr lang="pt-BR"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56176" y="3212976"/>
            <a:ext cx="2526883" cy="3158604"/>
          </a:xfrm>
          <a:prstGeom prst="rect">
            <a:avLst/>
          </a:prstGeom>
        </p:spPr>
      </p:pic>
    </p:spTree>
    <p:extLst>
      <p:ext uri="{BB962C8B-B14F-4D97-AF65-F5344CB8AC3E}">
        <p14:creationId xmlns:p14="http://schemas.microsoft.com/office/powerpoint/2010/main" val="38277279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836712"/>
            <a:ext cx="8291264" cy="5737824"/>
          </a:xfrm>
        </p:spPr>
        <p:txBody>
          <a:bodyPr/>
          <a:lstStyle/>
          <a:p>
            <a:r>
              <a:rPr lang="es-MX" dirty="0" smtClean="0"/>
              <a:t>Analizar principios aprendidos conjuntamente con las normas de la gramática, sirven para orientar y dirigir la interacción.</a:t>
            </a:r>
          </a:p>
          <a:p>
            <a:endParaRPr lang="es-MX" dirty="0" smtClean="0"/>
          </a:p>
          <a:p>
            <a:r>
              <a:rPr lang="es-MX" dirty="0" smtClean="0"/>
              <a:t>Objeto: Análisis </a:t>
            </a:r>
            <a:r>
              <a:rPr lang="es-MX" dirty="0"/>
              <a:t>de todos los principios, conocimientos y estrategias que constituyen el saber (la competencia) comunicativo, y que determinan el uso efectivo del lenguaje</a:t>
            </a:r>
            <a:r>
              <a:rPr lang="es-MX" dirty="0" smtClean="0"/>
              <a:t>.</a:t>
            </a:r>
          </a:p>
          <a:p>
            <a:endParaRPr lang="es-MX" dirty="0" smtClean="0"/>
          </a:p>
          <a:p>
            <a:pPr marL="109728" indent="0">
              <a:buNone/>
            </a:pPr>
            <a:r>
              <a:rPr lang="es-MX" dirty="0" smtClean="0"/>
              <a:t>      </a:t>
            </a:r>
            <a:r>
              <a:rPr lang="es-MX" b="1" dirty="0" smtClean="0"/>
              <a:t>Factores estables del acto comunicativo </a:t>
            </a:r>
          </a:p>
          <a:p>
            <a:pPr marL="109728" indent="0" algn="ctr">
              <a:buNone/>
            </a:pPr>
            <a:r>
              <a:rPr lang="es-MX" dirty="0" smtClean="0"/>
              <a:t>+ </a:t>
            </a:r>
          </a:p>
          <a:p>
            <a:pPr marL="109728" indent="0" algn="ctr">
              <a:buNone/>
            </a:pPr>
            <a:r>
              <a:rPr lang="es-MX" b="1" dirty="0" smtClean="0"/>
              <a:t>Abstracción</a:t>
            </a:r>
            <a:endParaRPr lang="pt-BR" b="1" dirty="0"/>
          </a:p>
          <a:p>
            <a:endParaRPr lang="pt-BR" dirty="0"/>
          </a:p>
        </p:txBody>
      </p:sp>
    </p:spTree>
    <p:extLst>
      <p:ext uri="{BB962C8B-B14F-4D97-AF65-F5344CB8AC3E}">
        <p14:creationId xmlns:p14="http://schemas.microsoft.com/office/powerpoint/2010/main" val="6424675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836712"/>
            <a:ext cx="8229600" cy="1066800"/>
          </a:xfrm>
        </p:spPr>
        <p:txBody>
          <a:bodyPr/>
          <a:lstStyle/>
          <a:p>
            <a:pPr algn="ctr"/>
            <a:r>
              <a:rPr lang="es-MX" dirty="0" smtClean="0"/>
              <a:t>PRAGMÁTICA Y MODULARIDAD</a:t>
            </a:r>
            <a:endParaRPr lang="pt-BR" dirty="0"/>
          </a:p>
        </p:txBody>
      </p:sp>
      <p:sp>
        <p:nvSpPr>
          <p:cNvPr id="3" name="2 Marcador de contenido"/>
          <p:cNvSpPr>
            <a:spLocks noGrp="1"/>
          </p:cNvSpPr>
          <p:nvPr>
            <p:ph idx="1"/>
          </p:nvPr>
        </p:nvSpPr>
        <p:spPr>
          <a:xfrm>
            <a:off x="467544" y="1988840"/>
            <a:ext cx="8229600" cy="4325112"/>
          </a:xfrm>
        </p:spPr>
        <p:txBody>
          <a:bodyPr>
            <a:normAutofit fontScale="92500" lnSpcReduction="10000"/>
          </a:bodyPr>
          <a:lstStyle/>
          <a:p>
            <a:r>
              <a:rPr lang="es-MX" dirty="0" smtClean="0"/>
              <a:t>Un </a:t>
            </a:r>
            <a:r>
              <a:rPr lang="es-MX" dirty="0"/>
              <a:t>sistema puede ser modular en dos </a:t>
            </a:r>
            <a:r>
              <a:rPr lang="es-MX" dirty="0" smtClean="0"/>
              <a:t>sentidos </a:t>
            </a:r>
            <a:r>
              <a:rPr lang="es-MX" dirty="0" err="1"/>
              <a:t>Harnish</a:t>
            </a:r>
            <a:r>
              <a:rPr lang="es-MX" dirty="0"/>
              <a:t> y </a:t>
            </a:r>
            <a:r>
              <a:rPr lang="es-MX" dirty="0" err="1"/>
              <a:t>Farmer</a:t>
            </a:r>
            <a:r>
              <a:rPr lang="es-MX" dirty="0"/>
              <a:t> (1984: 257</a:t>
            </a:r>
            <a:r>
              <a:rPr lang="es-MX" dirty="0" smtClean="0"/>
              <a:t>): </a:t>
            </a:r>
            <a:endParaRPr lang="pt-BR" dirty="0"/>
          </a:p>
          <a:p>
            <a:endParaRPr lang="pt-BR" dirty="0"/>
          </a:p>
          <a:p>
            <a:pPr>
              <a:buFont typeface="Wingdings" panose="05000000000000000000" pitchFamily="2" charset="2"/>
              <a:buChar char="v"/>
            </a:pPr>
            <a:r>
              <a:rPr lang="es-MX" dirty="0" smtClean="0"/>
              <a:t> Un </a:t>
            </a:r>
            <a:r>
              <a:rPr lang="es-MX" dirty="0"/>
              <a:t>sistema externamente </a:t>
            </a:r>
            <a:r>
              <a:rPr lang="es-MX" dirty="0" smtClean="0"/>
              <a:t>modular </a:t>
            </a:r>
            <a:r>
              <a:rPr lang="es-MX" dirty="0"/>
              <a:t>opera sólo en un dominio de información específico, y tiene principios de funcionamiento que no salen de los ámbitos del sistema.</a:t>
            </a:r>
            <a:endParaRPr lang="pt-BR" dirty="0"/>
          </a:p>
          <a:p>
            <a:endParaRPr lang="pt-BR" dirty="0"/>
          </a:p>
          <a:p>
            <a:pPr>
              <a:buFont typeface="Wingdings" panose="05000000000000000000" pitchFamily="2" charset="2"/>
              <a:buChar char="v"/>
            </a:pPr>
            <a:r>
              <a:rPr lang="es-MX" dirty="0" smtClean="0"/>
              <a:t> Un </a:t>
            </a:r>
            <a:r>
              <a:rPr lang="es-MX" dirty="0"/>
              <a:t>sistema internamente modular cuando puede analizarse en subsistemas diferentes, pero que interactúan.</a:t>
            </a:r>
            <a:endParaRPr lang="pt-BR" dirty="0"/>
          </a:p>
          <a:p>
            <a:endParaRPr lang="pt-BR" dirty="0"/>
          </a:p>
        </p:txBody>
      </p:sp>
    </p:spTree>
    <p:extLst>
      <p:ext uri="{BB962C8B-B14F-4D97-AF65-F5344CB8AC3E}">
        <p14:creationId xmlns:p14="http://schemas.microsoft.com/office/powerpoint/2010/main" val="12326499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1143000"/>
            <a:ext cx="8229600" cy="2358008"/>
          </a:xfrm>
        </p:spPr>
        <p:txBody>
          <a:bodyPr>
            <a:normAutofit/>
          </a:bodyPr>
          <a:lstStyle/>
          <a:p>
            <a:pPr algn="ctr"/>
            <a:r>
              <a:rPr lang="es-MX" dirty="0"/>
              <a:t>¿Es la pragmática un módulo en alguno de los sentidos anteriores?</a:t>
            </a:r>
            <a:r>
              <a:rPr lang="pt-BR" dirty="0"/>
              <a:t/>
            </a:r>
            <a:br>
              <a:rPr lang="pt-BR" dirty="0"/>
            </a:br>
            <a:endParaRPr lang="pt-BR" dirty="0"/>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9792" y="2996952"/>
            <a:ext cx="4018946" cy="3018927"/>
          </a:xfrm>
          <a:prstGeom prst="rect">
            <a:avLst/>
          </a:prstGeom>
        </p:spPr>
      </p:pic>
    </p:spTree>
    <p:extLst>
      <p:ext uri="{BB962C8B-B14F-4D97-AF65-F5344CB8AC3E}">
        <p14:creationId xmlns:p14="http://schemas.microsoft.com/office/powerpoint/2010/main" val="19401485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MX" sz="6000" dirty="0" smtClean="0"/>
              <a:t>No y quizá</a:t>
            </a:r>
            <a:endParaRPr lang="pt-BR" sz="6000" dirty="0"/>
          </a:p>
        </p:txBody>
      </p:sp>
      <p:sp>
        <p:nvSpPr>
          <p:cNvPr id="3" name="2 Marcador de contenido"/>
          <p:cNvSpPr>
            <a:spLocks noGrp="1"/>
          </p:cNvSpPr>
          <p:nvPr>
            <p:ph idx="1"/>
          </p:nvPr>
        </p:nvSpPr>
        <p:spPr/>
        <p:txBody>
          <a:bodyPr>
            <a:normAutofit fontScale="77500" lnSpcReduction="20000"/>
          </a:bodyPr>
          <a:lstStyle/>
          <a:p>
            <a:endParaRPr lang="pt-BR" dirty="0"/>
          </a:p>
          <a:p>
            <a:r>
              <a:rPr lang="es-MX" dirty="0"/>
              <a:t>La pragmática –dada la indeterminación de las predicciones y de las explicaciones que proporciona, y el conocimiento global sobre el que descansa- no puede ser un </a:t>
            </a:r>
            <a:r>
              <a:rPr lang="es-MX" dirty="0" smtClean="0"/>
              <a:t>módulo (</a:t>
            </a:r>
            <a:r>
              <a:rPr lang="es-MX" dirty="0" err="1" smtClean="0"/>
              <a:t>Horn</a:t>
            </a:r>
            <a:r>
              <a:rPr lang="es-MX" dirty="0" smtClean="0"/>
              <a:t>, 1988).</a:t>
            </a:r>
          </a:p>
          <a:p>
            <a:endParaRPr lang="es-MX" dirty="0" smtClean="0"/>
          </a:p>
          <a:p>
            <a:r>
              <a:rPr lang="es-MX" dirty="0" smtClean="0"/>
              <a:t>No </a:t>
            </a:r>
            <a:r>
              <a:rPr lang="es-MX" dirty="0"/>
              <a:t>está bien definido el conjunto de subsistemas que deberían interactuar. </a:t>
            </a:r>
            <a:r>
              <a:rPr lang="es-MX" dirty="0" smtClean="0"/>
              <a:t>Los problemas </a:t>
            </a:r>
            <a:r>
              <a:rPr lang="es-MX" dirty="0"/>
              <a:t>encontrados con las máximas de </a:t>
            </a:r>
            <a:r>
              <a:rPr lang="es-MX" dirty="0" err="1"/>
              <a:t>Grice</a:t>
            </a:r>
            <a:r>
              <a:rPr lang="es-MX" dirty="0"/>
              <a:t>, tensiones de </a:t>
            </a:r>
            <a:r>
              <a:rPr lang="es-MX" dirty="0" err="1"/>
              <a:t>informatividad</a:t>
            </a:r>
            <a:r>
              <a:rPr lang="es-MX" dirty="0"/>
              <a:t> y estrategias de cortesía, parecen ser una prueba de que los resultados no pueden entenderse más que como consecuencias de interacción entre conjuntos de principios distintos. Aunque en sí misma parezca tener la estructura interna semejante a una organización modular.</a:t>
            </a:r>
            <a:endParaRPr lang="pt-BR" dirty="0"/>
          </a:p>
          <a:p>
            <a:pPr marL="109728" indent="0">
              <a:buNone/>
            </a:pPr>
            <a:endParaRPr lang="pt-BR" dirty="0"/>
          </a:p>
          <a:p>
            <a:endParaRPr lang="es-MX" dirty="0" smtClean="0"/>
          </a:p>
          <a:p>
            <a:endParaRPr lang="es-MX" dirty="0" smtClean="0"/>
          </a:p>
          <a:p>
            <a:endParaRPr lang="pt-BR" dirty="0"/>
          </a:p>
          <a:p>
            <a:endParaRPr lang="pt-BR" dirty="0"/>
          </a:p>
        </p:txBody>
      </p:sp>
    </p:spTree>
    <p:extLst>
      <p:ext uri="{BB962C8B-B14F-4D97-AF65-F5344CB8AC3E}">
        <p14:creationId xmlns:p14="http://schemas.microsoft.com/office/powerpoint/2010/main" val="24190531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8363272" cy="5737824"/>
          </a:xfrm>
        </p:spPr>
        <p:txBody>
          <a:bodyPr>
            <a:normAutofit/>
          </a:bodyPr>
          <a:lstStyle/>
          <a:p>
            <a:endParaRPr lang="es-MX" dirty="0" smtClean="0"/>
          </a:p>
          <a:p>
            <a:r>
              <a:rPr lang="es-MX" dirty="0" smtClean="0"/>
              <a:t>La pragmática </a:t>
            </a:r>
            <a:r>
              <a:rPr lang="es-MX" dirty="0"/>
              <a:t>es resultado de la actividad conjunta de los sistemas centrales (memoria, asociación, razonamiento, decisión, etc.), que tienen acceso a muy diferentes tipos de información (entre otras, la información proporcionada por las secuencias lingüísticas), y que pueden hacerla circular a través de diferentes </a:t>
            </a:r>
            <a:r>
              <a:rPr lang="es-MX" dirty="0" smtClean="0"/>
              <a:t>subsistemas </a:t>
            </a:r>
            <a:r>
              <a:rPr lang="es-MX" dirty="0"/>
              <a:t>para dar lugar a nuevas piezas de información. </a:t>
            </a:r>
            <a:endParaRPr lang="pt-BR" dirty="0"/>
          </a:p>
        </p:txBody>
      </p:sp>
    </p:spTree>
    <p:extLst>
      <p:ext uri="{BB962C8B-B14F-4D97-AF65-F5344CB8AC3E}">
        <p14:creationId xmlns:p14="http://schemas.microsoft.com/office/powerpoint/2010/main" val="32760210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PARADIGMA NO MODULAR</a:t>
            </a:r>
            <a:endParaRPr lang="pt-BR" dirty="0"/>
          </a:p>
        </p:txBody>
      </p:sp>
      <p:sp>
        <p:nvSpPr>
          <p:cNvPr id="3" name="2 Marcador de contenido"/>
          <p:cNvSpPr>
            <a:spLocks noGrp="1"/>
          </p:cNvSpPr>
          <p:nvPr>
            <p:ph idx="1"/>
          </p:nvPr>
        </p:nvSpPr>
        <p:spPr>
          <a:xfrm>
            <a:off x="1907704" y="2249424"/>
            <a:ext cx="6779096" cy="3843872"/>
          </a:xfrm>
        </p:spPr>
        <p:txBody>
          <a:bodyPr>
            <a:normAutofit fontScale="85000" lnSpcReduction="10000"/>
          </a:bodyPr>
          <a:lstStyle/>
          <a:p>
            <a:r>
              <a:rPr lang="es-MX" dirty="0"/>
              <a:t>Formación de hipótesis y confirmación de hipótesis.</a:t>
            </a:r>
            <a:endParaRPr lang="pt-BR" dirty="0"/>
          </a:p>
          <a:p>
            <a:pPr marL="109728" indent="0">
              <a:buNone/>
            </a:pPr>
            <a:endParaRPr lang="pt-BR" dirty="0"/>
          </a:p>
          <a:p>
            <a:r>
              <a:rPr lang="es-MX" dirty="0" smtClean="0"/>
              <a:t>Hasta donde sabemos otras </a:t>
            </a:r>
            <a:r>
              <a:rPr lang="es-MX" dirty="0"/>
              <a:t>especies son capaces de almacenar información relevante y recuperarla adecuadamente, pero no son capaces de modificarla, de ligar piezas de información con otras, y derivar de ellas conocimientos nuevos. En este sentido la capacidad pragmática como la gramatical, es también específica del género humano.</a:t>
            </a:r>
            <a:endParaRPr lang="pt-BR" dirty="0"/>
          </a:p>
          <a:p>
            <a:endParaRPr lang="pt-BR" dirty="0"/>
          </a:p>
        </p:txBody>
      </p:sp>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4509120"/>
            <a:ext cx="2088232" cy="2088232"/>
          </a:xfrm>
          <a:prstGeom prst="rect">
            <a:avLst/>
          </a:prstGeom>
        </p:spPr>
      </p:pic>
    </p:spTree>
    <p:extLst>
      <p:ext uri="{BB962C8B-B14F-4D97-AF65-F5344CB8AC3E}">
        <p14:creationId xmlns:p14="http://schemas.microsoft.com/office/powerpoint/2010/main" val="40839020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692696"/>
            <a:ext cx="8229600" cy="1066800"/>
          </a:xfrm>
        </p:spPr>
        <p:txBody>
          <a:bodyPr/>
          <a:lstStyle/>
          <a:p>
            <a:pPr algn="ctr"/>
            <a:r>
              <a:rPr lang="es-MX" dirty="0" smtClean="0"/>
              <a:t>Pragmática/Gramática</a:t>
            </a:r>
            <a:endParaRPr lang="pt-BR" dirty="0"/>
          </a:p>
        </p:txBody>
      </p:sp>
      <p:sp>
        <p:nvSpPr>
          <p:cNvPr id="3" name="2 Marcador de contenido"/>
          <p:cNvSpPr>
            <a:spLocks noGrp="1"/>
          </p:cNvSpPr>
          <p:nvPr>
            <p:ph idx="1"/>
          </p:nvPr>
        </p:nvSpPr>
        <p:spPr>
          <a:xfrm>
            <a:off x="251520" y="1988840"/>
            <a:ext cx="6552728" cy="3677040"/>
          </a:xfrm>
        </p:spPr>
        <p:txBody>
          <a:bodyPr>
            <a:normAutofit fontScale="92500" lnSpcReduction="10000"/>
          </a:bodyPr>
          <a:lstStyle/>
          <a:p>
            <a:r>
              <a:rPr lang="es-MX" dirty="0" smtClean="0"/>
              <a:t>Enunciados / oraciones</a:t>
            </a:r>
          </a:p>
          <a:p>
            <a:r>
              <a:rPr lang="es-MX" dirty="0"/>
              <a:t>F</a:t>
            </a:r>
            <a:r>
              <a:rPr lang="es-MX" dirty="0" smtClean="0"/>
              <a:t>actores extralingüísticos del acto comunicativo/elementos estructurales.</a:t>
            </a:r>
          </a:p>
          <a:p>
            <a:r>
              <a:rPr lang="es-MX" dirty="0"/>
              <a:t>U</a:t>
            </a:r>
            <a:r>
              <a:rPr lang="es-MX" dirty="0" smtClean="0"/>
              <a:t>nidades escalares/Unidades discretas</a:t>
            </a:r>
          </a:p>
          <a:p>
            <a:r>
              <a:rPr lang="es-MX" dirty="0"/>
              <a:t>E</a:t>
            </a:r>
            <a:r>
              <a:rPr lang="es-MX" dirty="0" smtClean="0"/>
              <a:t>xplicaciones funcionales y probabilísticas/formales y </a:t>
            </a:r>
            <a:r>
              <a:rPr lang="es-MX" dirty="0" err="1" smtClean="0"/>
              <a:t>falseables</a:t>
            </a:r>
            <a:endParaRPr lang="es-MX" dirty="0" smtClean="0"/>
          </a:p>
          <a:p>
            <a:r>
              <a:rPr lang="es-MX" dirty="0"/>
              <a:t>E</a:t>
            </a:r>
            <a:r>
              <a:rPr lang="es-MX" dirty="0" smtClean="0"/>
              <a:t>valúa </a:t>
            </a:r>
            <a:r>
              <a:rPr lang="es-MX" dirty="0"/>
              <a:t>los enunciados en términos de adecuación </a:t>
            </a:r>
            <a:r>
              <a:rPr lang="es-MX" dirty="0" smtClean="0"/>
              <a:t>discursiva/Corrección gramatical.</a:t>
            </a:r>
            <a:endParaRPr lang="pt-BR" dirty="0"/>
          </a:p>
          <a:p>
            <a:endParaRPr lang="pt-BR"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2160" y="4653136"/>
            <a:ext cx="2646622" cy="1754634"/>
          </a:xfrm>
          <a:prstGeom prst="rect">
            <a:avLst/>
          </a:prstGeom>
        </p:spPr>
      </p:pic>
    </p:spTree>
    <p:extLst>
      <p:ext uri="{BB962C8B-B14F-4D97-AF65-F5344CB8AC3E}">
        <p14:creationId xmlns:p14="http://schemas.microsoft.com/office/powerpoint/2010/main" val="1763432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1196751"/>
            <a:ext cx="4104456" cy="2346495"/>
          </a:xfrm>
          <a:prstGeom prst="rect">
            <a:avLst/>
          </a:prstGeom>
        </p:spPr>
      </p:pic>
      <p:pic>
        <p:nvPicPr>
          <p:cNvPr id="5"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51920" y="3573016"/>
            <a:ext cx="4729708" cy="2956068"/>
          </a:xfrm>
          <a:prstGeom prst="rect">
            <a:avLst/>
          </a:prstGeom>
        </p:spPr>
      </p:pic>
    </p:spTree>
    <p:extLst>
      <p:ext uri="{BB962C8B-B14F-4D97-AF65-F5344CB8AC3E}">
        <p14:creationId xmlns:p14="http://schemas.microsoft.com/office/powerpoint/2010/main" val="21482110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r"/>
            <a:r>
              <a:rPr lang="es-MX" dirty="0" smtClean="0"/>
              <a:t>REFERENCIAS:</a:t>
            </a:r>
            <a:endParaRPr lang="pt-BR" dirty="0"/>
          </a:p>
        </p:txBody>
      </p:sp>
      <p:sp>
        <p:nvSpPr>
          <p:cNvPr id="3" name="2 Marcador de contenido"/>
          <p:cNvSpPr>
            <a:spLocks noGrp="1"/>
          </p:cNvSpPr>
          <p:nvPr>
            <p:ph idx="1"/>
          </p:nvPr>
        </p:nvSpPr>
        <p:spPr/>
        <p:txBody>
          <a:bodyPr>
            <a:normAutofit fontScale="85000" lnSpcReduction="20000"/>
          </a:bodyPr>
          <a:lstStyle/>
          <a:p>
            <a:r>
              <a:rPr lang="es-MX" dirty="0" err="1"/>
              <a:t>Escandell</a:t>
            </a:r>
            <a:r>
              <a:rPr lang="es-MX" dirty="0"/>
              <a:t>, M.V. (2003). Introducción a la pragmática. España: Ariel Lingüística. 225-233.</a:t>
            </a:r>
            <a:endParaRPr lang="pt-BR" dirty="0"/>
          </a:p>
          <a:p>
            <a:pPr marL="109728" indent="0">
              <a:buNone/>
            </a:pPr>
            <a:endParaRPr lang="pt-BR" dirty="0"/>
          </a:p>
          <a:p>
            <a:r>
              <a:rPr lang="en-US" dirty="0"/>
              <a:t>Huang, Y. (2007). Pragmatics. Oxford Linguistics. 64-92.</a:t>
            </a:r>
            <a:endParaRPr lang="pt-BR" dirty="0"/>
          </a:p>
          <a:p>
            <a:pPr marL="109728" indent="0">
              <a:buNone/>
            </a:pPr>
            <a:endParaRPr lang="pt-BR" dirty="0"/>
          </a:p>
          <a:p>
            <a:r>
              <a:rPr lang="en-US" u="sng" dirty="0">
                <a:hlinkClick r:id="rId2"/>
              </a:rPr>
              <a:t>http://cvc.cervantes.es/</a:t>
            </a:r>
            <a:endParaRPr lang="pt-BR" dirty="0"/>
          </a:p>
          <a:p>
            <a:pPr marL="109728" indent="0">
              <a:buNone/>
            </a:pPr>
            <a:endParaRPr lang="pt-BR" dirty="0"/>
          </a:p>
          <a:p>
            <a:r>
              <a:rPr lang="en-US" u="sng" dirty="0">
                <a:hlinkClick r:id="rId3"/>
              </a:rPr>
              <a:t>https://sites.google.com/site/tectijuanafi/unidad-ii/2-3-tipos-de-metodos-inductivo-deductivo-analitico-sintetico-comparativo-dialectico-entre-otros</a:t>
            </a:r>
            <a:endParaRPr lang="pt-BR" dirty="0"/>
          </a:p>
          <a:p>
            <a:pPr marL="109728" indent="0">
              <a:buNone/>
            </a:pPr>
            <a:endParaRPr lang="pt-BR" dirty="0"/>
          </a:p>
          <a:p>
            <a:r>
              <a:rPr lang="en-US" dirty="0"/>
              <a:t>http://www.unav.es/gep/AF/Genova.html</a:t>
            </a:r>
            <a:endParaRPr lang="pt-BR" dirty="0"/>
          </a:p>
          <a:p>
            <a:endParaRPr lang="pt-BR" dirty="0"/>
          </a:p>
        </p:txBody>
      </p:sp>
    </p:spTree>
    <p:extLst>
      <p:ext uri="{BB962C8B-B14F-4D97-AF65-F5344CB8AC3E}">
        <p14:creationId xmlns:p14="http://schemas.microsoft.com/office/powerpoint/2010/main" val="3708146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908720"/>
            <a:ext cx="2310686" cy="2300416"/>
          </a:xfrm>
          <a:prstGeom prst="rect">
            <a:avLst/>
          </a:prstGeom>
        </p:spPr>
      </p:pic>
      <p:sp>
        <p:nvSpPr>
          <p:cNvPr id="5" name="4 Título"/>
          <p:cNvSpPr>
            <a:spLocks noGrp="1"/>
          </p:cNvSpPr>
          <p:nvPr>
            <p:ph type="title"/>
          </p:nvPr>
        </p:nvSpPr>
        <p:spPr>
          <a:xfrm>
            <a:off x="457200" y="274638"/>
            <a:ext cx="8229600" cy="6250706"/>
          </a:xfrm>
        </p:spPr>
        <p:txBody>
          <a:bodyPr>
            <a:normAutofit fontScale="90000"/>
          </a:bodyPr>
          <a:lstStyle/>
          <a:p>
            <a:pPr algn="l"/>
            <a:r>
              <a:rPr lang="es-MX" sz="2400" b="1" dirty="0" smtClean="0"/>
              <a:t/>
            </a:r>
            <a:br>
              <a:rPr lang="es-MX" sz="2400" b="1" dirty="0" smtClean="0"/>
            </a:br>
            <a:r>
              <a:rPr lang="es-MX" sz="2400" b="1" dirty="0"/>
              <a:t/>
            </a:r>
            <a:br>
              <a:rPr lang="es-MX" sz="2400" b="1" dirty="0"/>
            </a:br>
            <a:r>
              <a:rPr lang="es-MX" sz="2400" b="1" dirty="0" smtClean="0"/>
              <a:t/>
            </a:r>
            <a:br>
              <a:rPr lang="es-MX" sz="2400" b="1" dirty="0" smtClean="0"/>
            </a:br>
            <a:r>
              <a:rPr lang="es-MX" sz="2400" b="1" dirty="0"/>
              <a:t/>
            </a:r>
            <a:br>
              <a:rPr lang="es-MX" sz="2400" b="1" dirty="0"/>
            </a:br>
            <a:r>
              <a:rPr lang="es-MX" sz="2400" b="1" dirty="0" smtClean="0"/>
              <a:t/>
            </a:r>
            <a:br>
              <a:rPr lang="es-MX" sz="2400" b="1" dirty="0" smtClean="0"/>
            </a:br>
            <a:r>
              <a:rPr lang="es-MX" sz="2400" b="1" dirty="0"/>
              <a:t/>
            </a:r>
            <a:br>
              <a:rPr lang="es-MX" sz="2400" b="1" dirty="0"/>
            </a:br>
            <a:r>
              <a:rPr lang="es-MX" sz="2400" b="1" dirty="0" smtClean="0"/>
              <a:t/>
            </a:r>
            <a:br>
              <a:rPr lang="es-MX" sz="2400" b="1" dirty="0" smtClean="0"/>
            </a:br>
            <a:r>
              <a:rPr lang="es-MX" sz="2400" b="1" dirty="0"/>
              <a:t/>
            </a:r>
            <a:br>
              <a:rPr lang="es-MX" sz="2400" b="1" dirty="0"/>
            </a:br>
            <a:r>
              <a:rPr lang="es-MX" sz="2400" b="1" dirty="0" smtClean="0"/>
              <a:t/>
            </a:r>
            <a:br>
              <a:rPr lang="es-MX" sz="2400" b="1" dirty="0" smtClean="0"/>
            </a:br>
            <a:r>
              <a:rPr lang="es-MX" sz="2400" b="1" dirty="0"/>
              <a:t/>
            </a:r>
            <a:br>
              <a:rPr lang="es-MX" sz="2400" b="1" dirty="0"/>
            </a:br>
            <a:r>
              <a:rPr lang="es-MX" sz="2400" b="1" dirty="0" smtClean="0"/>
              <a:t/>
            </a:r>
            <a:br>
              <a:rPr lang="es-MX" sz="2400" b="1" dirty="0" smtClean="0"/>
            </a:br>
            <a:r>
              <a:rPr lang="es-MX" sz="2400" b="1" dirty="0"/>
              <a:t/>
            </a:r>
            <a:br>
              <a:rPr lang="es-MX" sz="2400" b="1" dirty="0"/>
            </a:br>
            <a:r>
              <a:rPr lang="es-MX" sz="2400" b="1" dirty="0" smtClean="0"/>
              <a:t/>
            </a:r>
            <a:br>
              <a:rPr lang="es-MX" sz="2400" b="1" dirty="0" smtClean="0"/>
            </a:br>
            <a:r>
              <a:rPr lang="es-MX" sz="2400" b="1" dirty="0"/>
              <a:t/>
            </a:r>
            <a:br>
              <a:rPr lang="es-MX" sz="2400" b="1" dirty="0"/>
            </a:br>
            <a:r>
              <a:rPr lang="es-MX" sz="2400" b="1" dirty="0" smtClean="0"/>
              <a:t/>
            </a:r>
            <a:br>
              <a:rPr lang="es-MX" sz="2400" b="1" dirty="0" smtClean="0"/>
            </a:br>
            <a:r>
              <a:rPr lang="es-MX" sz="2400" b="1" dirty="0"/>
              <a:t/>
            </a:r>
            <a:br>
              <a:rPr lang="es-MX" sz="2400" b="1" dirty="0"/>
            </a:br>
            <a:r>
              <a:rPr lang="es-MX" sz="2400" b="1" dirty="0" smtClean="0"/>
              <a:t/>
            </a:r>
            <a:br>
              <a:rPr lang="es-MX" sz="2400" b="1" dirty="0" smtClean="0"/>
            </a:br>
            <a:r>
              <a:rPr lang="es-MX" dirty="0"/>
              <a:t> </a:t>
            </a:r>
            <a:r>
              <a:rPr lang="pt-BR" dirty="0"/>
              <a:t/>
            </a:r>
            <a:br>
              <a:rPr lang="pt-BR" dirty="0"/>
            </a:br>
            <a:r>
              <a:rPr lang="pt-BR" dirty="0"/>
              <a:t/>
            </a:r>
            <a:br>
              <a:rPr lang="pt-BR" dirty="0"/>
            </a:br>
            <a:endParaRPr lang="pt-BR" dirty="0"/>
          </a:p>
        </p:txBody>
      </p:sp>
      <p:sp>
        <p:nvSpPr>
          <p:cNvPr id="7" name="6 Rectángulo"/>
          <p:cNvSpPr/>
          <p:nvPr/>
        </p:nvSpPr>
        <p:spPr>
          <a:xfrm>
            <a:off x="3031595" y="2564904"/>
            <a:ext cx="5904656" cy="3600986"/>
          </a:xfrm>
          <a:prstGeom prst="rect">
            <a:avLst/>
          </a:prstGeom>
        </p:spPr>
        <p:txBody>
          <a:bodyPr wrap="square">
            <a:spAutoFit/>
          </a:bodyPr>
          <a:lstStyle/>
          <a:p>
            <a:r>
              <a:rPr lang="es-MX" sz="2400" b="1" dirty="0" smtClean="0"/>
              <a:t>Razonar. </a:t>
            </a:r>
            <a:r>
              <a:rPr lang="es-MX" sz="2400" dirty="0"/>
              <a:t>Establecer relación entre ideas o conceptos distintos para obtener conclusiones o formar un juicio.</a:t>
            </a:r>
            <a:endParaRPr lang="es-MX" sz="2400" b="1" dirty="0" smtClean="0"/>
          </a:p>
          <a:p>
            <a:endParaRPr lang="es-MX" sz="2400" b="1" dirty="0"/>
          </a:p>
          <a:p>
            <a:r>
              <a:rPr lang="es-MX" sz="2400" b="1" dirty="0" smtClean="0"/>
              <a:t>Inferencia</a:t>
            </a:r>
            <a:r>
              <a:rPr lang="es-MX" sz="2400" b="1" dirty="0"/>
              <a:t>.</a:t>
            </a:r>
            <a:r>
              <a:rPr lang="es-MX" sz="2400" dirty="0"/>
              <a:t> Extraer un juicio o conclusión a partir de hechos, proposiciones o principios, sean generales o particulares</a:t>
            </a:r>
            <a:r>
              <a:rPr lang="es-MX" sz="2400" dirty="0" smtClean="0"/>
              <a:t>.</a:t>
            </a:r>
          </a:p>
          <a:p>
            <a:endParaRPr lang="es-MX" dirty="0"/>
          </a:p>
          <a:p>
            <a:endParaRPr lang="pt-BR" dirty="0"/>
          </a:p>
        </p:txBody>
      </p:sp>
    </p:spTree>
    <p:extLst>
      <p:ext uri="{BB962C8B-B14F-4D97-AF65-F5344CB8AC3E}">
        <p14:creationId xmlns:p14="http://schemas.microsoft.com/office/powerpoint/2010/main" val="2631796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44208" y="675466"/>
            <a:ext cx="2699792" cy="3910300"/>
          </a:xfrm>
          <a:prstGeom prst="rect">
            <a:avLst/>
          </a:prstGeom>
        </p:spPr>
      </p:pic>
      <p:sp>
        <p:nvSpPr>
          <p:cNvPr id="2" name="1 Título"/>
          <p:cNvSpPr>
            <a:spLocks noGrp="1"/>
          </p:cNvSpPr>
          <p:nvPr>
            <p:ph type="title"/>
          </p:nvPr>
        </p:nvSpPr>
        <p:spPr/>
        <p:txBody>
          <a:bodyPr>
            <a:normAutofit fontScale="90000"/>
          </a:bodyPr>
          <a:lstStyle/>
          <a:p>
            <a:r>
              <a:rPr lang="es-MX" b="1" dirty="0" smtClean="0"/>
              <a:t>Inferencias </a:t>
            </a:r>
            <a:br>
              <a:rPr lang="es-MX" b="1" dirty="0" smtClean="0"/>
            </a:br>
            <a:r>
              <a:rPr lang="es-MX" b="1" dirty="0" smtClean="0"/>
              <a:t>(tipos de razonamiento)</a:t>
            </a:r>
            <a:endParaRPr lang="pt-BR" b="1" dirty="0"/>
          </a:p>
        </p:txBody>
      </p:sp>
      <p:sp>
        <p:nvSpPr>
          <p:cNvPr id="3" name="2 Marcador de contenido"/>
          <p:cNvSpPr>
            <a:spLocks noGrp="1"/>
          </p:cNvSpPr>
          <p:nvPr>
            <p:ph idx="1"/>
          </p:nvPr>
        </p:nvSpPr>
        <p:spPr>
          <a:xfrm>
            <a:off x="457200" y="2249424"/>
            <a:ext cx="6707088" cy="4325112"/>
          </a:xfrm>
        </p:spPr>
        <p:txBody>
          <a:bodyPr>
            <a:normAutofit fontScale="85000" lnSpcReduction="10000"/>
          </a:bodyPr>
          <a:lstStyle/>
          <a:p>
            <a:endParaRPr lang="es-MX" b="1" dirty="0" smtClean="0"/>
          </a:p>
          <a:p>
            <a:r>
              <a:rPr lang="es-MX" sz="2400" b="1" dirty="0" smtClean="0"/>
              <a:t>Deducción</a:t>
            </a:r>
            <a:r>
              <a:rPr lang="es-MX" sz="2400" dirty="0" smtClean="0"/>
              <a:t>. Forma de razonamiento que consiste en partir de un principio </a:t>
            </a:r>
            <a:r>
              <a:rPr lang="es-MX" sz="2400" b="1" dirty="0" smtClean="0"/>
              <a:t>general</a:t>
            </a:r>
            <a:r>
              <a:rPr lang="es-MX" sz="2400" dirty="0" smtClean="0"/>
              <a:t> conocido para llegar a un principio </a:t>
            </a:r>
            <a:r>
              <a:rPr lang="es-MX" sz="2400" b="1" dirty="0" smtClean="0"/>
              <a:t>particular</a:t>
            </a:r>
            <a:r>
              <a:rPr lang="es-MX" sz="2400" dirty="0" smtClean="0"/>
              <a:t> desconocido.</a:t>
            </a:r>
            <a:r>
              <a:rPr lang="pt-BR" sz="2400" dirty="0" smtClean="0"/>
              <a:t> </a:t>
            </a:r>
            <a:br>
              <a:rPr lang="pt-BR" sz="2400" dirty="0" smtClean="0"/>
            </a:br>
            <a:endParaRPr lang="pt-BR" sz="2400" dirty="0" smtClean="0"/>
          </a:p>
          <a:p>
            <a:r>
              <a:rPr lang="es-MX" sz="2400" b="1" dirty="0" smtClean="0"/>
              <a:t>Inducción.</a:t>
            </a:r>
            <a:r>
              <a:rPr lang="es-MX" sz="2400" dirty="0" smtClean="0"/>
              <a:t> Forma de razonamiento que consiste en establecer una conclusión </a:t>
            </a:r>
            <a:r>
              <a:rPr lang="es-MX" sz="2400" b="1" dirty="0" smtClean="0"/>
              <a:t>general</a:t>
            </a:r>
            <a:r>
              <a:rPr lang="es-MX" sz="2400" dirty="0" smtClean="0"/>
              <a:t> o ley a partir de la observación de hechos o casos </a:t>
            </a:r>
            <a:r>
              <a:rPr lang="es-MX" sz="2400" b="1" dirty="0" smtClean="0"/>
              <a:t>particulares.</a:t>
            </a:r>
            <a:r>
              <a:rPr lang="pt-BR" sz="2400" dirty="0" smtClean="0"/>
              <a:t/>
            </a:r>
            <a:br>
              <a:rPr lang="pt-BR" sz="2400" dirty="0" smtClean="0"/>
            </a:br>
            <a:r>
              <a:rPr lang="es-MX" sz="2400" b="1" dirty="0" smtClean="0"/>
              <a:t> </a:t>
            </a:r>
            <a:endParaRPr lang="pt-BR" sz="2400" dirty="0"/>
          </a:p>
          <a:p>
            <a:r>
              <a:rPr lang="es-MX" sz="2400" b="1" dirty="0" smtClean="0"/>
              <a:t>Abducción.</a:t>
            </a:r>
            <a:r>
              <a:rPr lang="es-MX" sz="2400" dirty="0" smtClean="0"/>
              <a:t> Forma de razonamiento mediante el cual se engendran las nuevas ideas, las hipótesis explicativas y las teorías científicas (C.S. </a:t>
            </a:r>
            <a:r>
              <a:rPr lang="es-MX" sz="2400" dirty="0" err="1" smtClean="0"/>
              <a:t>Peirce</a:t>
            </a:r>
            <a:r>
              <a:rPr lang="es-MX" sz="2400" dirty="0" smtClean="0"/>
              <a:t>).</a:t>
            </a:r>
            <a:r>
              <a:rPr lang="pt-BR" dirty="0" smtClean="0"/>
              <a:t/>
            </a:r>
            <a:br>
              <a:rPr lang="pt-BR" dirty="0" smtClean="0"/>
            </a:br>
            <a:endParaRPr lang="pt-BR" dirty="0"/>
          </a:p>
        </p:txBody>
      </p:sp>
    </p:spTree>
    <p:extLst>
      <p:ext uri="{BB962C8B-B14F-4D97-AF65-F5344CB8AC3E}">
        <p14:creationId xmlns:p14="http://schemas.microsoft.com/office/powerpoint/2010/main" val="2199982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0366" y="3861048"/>
            <a:ext cx="1835696" cy="2183231"/>
          </a:xfrm>
          <a:prstGeom prst="rect">
            <a:avLst/>
          </a:prstGeom>
        </p:spPr>
      </p:pic>
      <p:sp>
        <p:nvSpPr>
          <p:cNvPr id="3" name="2 Marcador de contenido"/>
          <p:cNvSpPr>
            <a:spLocks noGrp="1"/>
          </p:cNvSpPr>
          <p:nvPr>
            <p:ph idx="1"/>
          </p:nvPr>
        </p:nvSpPr>
        <p:spPr>
          <a:xfrm>
            <a:off x="457200" y="1625251"/>
            <a:ext cx="6851104" cy="3989447"/>
          </a:xfrm>
        </p:spPr>
        <p:txBody>
          <a:bodyPr>
            <a:normAutofit fontScale="70000" lnSpcReduction="20000"/>
          </a:bodyPr>
          <a:lstStyle/>
          <a:p>
            <a:r>
              <a:rPr lang="es-MX" b="1" dirty="0"/>
              <a:t>Inferencia.</a:t>
            </a:r>
            <a:r>
              <a:rPr lang="es-MX" dirty="0"/>
              <a:t> Proceso interpretativo efectuado por el interlocutor </a:t>
            </a:r>
            <a:r>
              <a:rPr lang="es-MX" dirty="0" smtClean="0"/>
              <a:t>para </a:t>
            </a:r>
            <a:r>
              <a:rPr lang="es-MX" dirty="0"/>
              <a:t>deducir el significado </a:t>
            </a:r>
            <a:r>
              <a:rPr lang="es-MX" dirty="0" smtClean="0"/>
              <a:t>explícito e implícito </a:t>
            </a:r>
            <a:r>
              <a:rPr lang="es-MX" dirty="0"/>
              <a:t>de un enunciado, teniendo en cuenta los datos que posee del</a:t>
            </a:r>
            <a:r>
              <a:rPr lang="pt-BR" dirty="0"/>
              <a:t> </a:t>
            </a:r>
            <a:r>
              <a:rPr lang="es-MX" dirty="0"/>
              <a:t>contexto. </a:t>
            </a:r>
            <a:r>
              <a:rPr lang="pt-BR" dirty="0" smtClean="0"/>
              <a:t>La </a:t>
            </a:r>
            <a:r>
              <a:rPr lang="pt-BR" dirty="0" err="1"/>
              <a:t>inferencia</a:t>
            </a:r>
            <a:r>
              <a:rPr lang="pt-BR" dirty="0"/>
              <a:t> es </a:t>
            </a:r>
            <a:r>
              <a:rPr lang="pt-BR" dirty="0" err="1"/>
              <a:t>el</a:t>
            </a:r>
            <a:r>
              <a:rPr lang="pt-BR" dirty="0"/>
              <a:t> </a:t>
            </a:r>
            <a:r>
              <a:rPr lang="pt-BR" dirty="0" err="1"/>
              <a:t>proceso</a:t>
            </a:r>
            <a:r>
              <a:rPr lang="pt-BR" dirty="0"/>
              <a:t> que </a:t>
            </a:r>
            <a:r>
              <a:rPr lang="pt-BR" dirty="0" err="1"/>
              <a:t>lleva</a:t>
            </a:r>
            <a:r>
              <a:rPr lang="pt-BR" dirty="0"/>
              <a:t> a </a:t>
            </a:r>
            <a:r>
              <a:rPr lang="pt-BR" dirty="0" err="1"/>
              <a:t>la</a:t>
            </a:r>
            <a:r>
              <a:rPr lang="pt-BR" dirty="0"/>
              <a:t> implicatura, o </a:t>
            </a:r>
            <a:r>
              <a:rPr lang="pt-BR" dirty="0" err="1"/>
              <a:t>bien</a:t>
            </a:r>
            <a:r>
              <a:rPr lang="pt-BR" dirty="0"/>
              <a:t>, al significado implícito</a:t>
            </a:r>
            <a:r>
              <a:rPr lang="es-MX" dirty="0"/>
              <a:t>.</a:t>
            </a:r>
            <a:endParaRPr lang="pt-BR" dirty="0"/>
          </a:p>
          <a:p>
            <a:pPr marL="109728" indent="0">
              <a:buNone/>
            </a:pPr>
            <a:endParaRPr lang="pt-BR" dirty="0"/>
          </a:p>
          <a:p>
            <a:r>
              <a:rPr lang="es-MX" b="1" dirty="0"/>
              <a:t>Inferencia analítica.</a:t>
            </a:r>
            <a:r>
              <a:rPr lang="es-MX" dirty="0"/>
              <a:t> Forma de razonamiento que va de la </a:t>
            </a:r>
            <a:r>
              <a:rPr lang="es-MX" b="1" dirty="0"/>
              <a:t>concreto a lo abstracto</a:t>
            </a:r>
            <a:r>
              <a:rPr lang="es-MX" dirty="0"/>
              <a:t>, reside en que para comprender la esencia de un todo hay que conocer la naturaleza de sus partes</a:t>
            </a:r>
            <a:r>
              <a:rPr lang="pt-BR" dirty="0" smtClean="0"/>
              <a:t>.</a:t>
            </a:r>
          </a:p>
          <a:p>
            <a:pPr marL="109728" indent="0">
              <a:buNone/>
            </a:pPr>
            <a:endParaRPr lang="pt-BR" dirty="0"/>
          </a:p>
          <a:p>
            <a:r>
              <a:rPr lang="es-MX" b="1" dirty="0"/>
              <a:t>Inferencia sintética.</a:t>
            </a:r>
            <a:r>
              <a:rPr lang="es-MX" dirty="0"/>
              <a:t> Forma de razonamiento que va de lo </a:t>
            </a:r>
            <a:r>
              <a:rPr lang="es-MX" b="1" dirty="0"/>
              <a:t>abstracto a lo concreto</a:t>
            </a:r>
            <a:r>
              <a:rPr lang="es-MX" dirty="0"/>
              <a:t>, tiende a reconstruir un todo, a partir de los elementos distinguidos por el análisis.</a:t>
            </a:r>
            <a:endParaRPr lang="pt-BR" dirty="0"/>
          </a:p>
          <a:p>
            <a:endParaRPr lang="pt-BR" dirty="0"/>
          </a:p>
        </p:txBody>
      </p:sp>
    </p:spTree>
    <p:extLst>
      <p:ext uri="{BB962C8B-B14F-4D97-AF65-F5344CB8AC3E}">
        <p14:creationId xmlns:p14="http://schemas.microsoft.com/office/powerpoint/2010/main" val="2721153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noAutofit/>
          </a:bodyPr>
          <a:lstStyle/>
          <a:p>
            <a:r>
              <a:rPr lang="es-MX" sz="2200" b="1" dirty="0"/>
              <a:t>Presuposición, implicación lógica/semántica o </a:t>
            </a:r>
            <a:r>
              <a:rPr lang="es-MX" sz="2200" b="1" dirty="0" err="1"/>
              <a:t>entrañamiento</a:t>
            </a:r>
            <a:r>
              <a:rPr lang="es-MX" sz="2200" dirty="0"/>
              <a:t>.  Inferencia asumida como cierta para que la oración hecha sea verdad o tenga sentido, puede deducirse semánticamente del enunciado. </a:t>
            </a:r>
            <a:r>
              <a:rPr lang="pt-BR" sz="2400" dirty="0"/>
              <a:t/>
            </a:r>
            <a:br>
              <a:rPr lang="pt-BR" sz="2400" dirty="0"/>
            </a:br>
            <a:endParaRPr lang="pt-BR" sz="2400" dirty="0"/>
          </a:p>
        </p:txBody>
      </p:sp>
      <p:sp>
        <p:nvSpPr>
          <p:cNvPr id="3" name="2 Marcador de contenido"/>
          <p:cNvSpPr>
            <a:spLocks noGrp="1"/>
          </p:cNvSpPr>
          <p:nvPr>
            <p:ph idx="1"/>
          </p:nvPr>
        </p:nvSpPr>
        <p:spPr>
          <a:xfrm>
            <a:off x="457200" y="2249424"/>
            <a:ext cx="8291264" cy="4325112"/>
          </a:xfrm>
        </p:spPr>
        <p:txBody>
          <a:bodyPr>
            <a:normAutofit fontScale="62500" lnSpcReduction="20000"/>
          </a:bodyPr>
          <a:lstStyle/>
          <a:p>
            <a:pPr marL="109728" indent="0">
              <a:buNone/>
            </a:pPr>
            <a:endParaRPr lang="pt-BR" dirty="0"/>
          </a:p>
          <a:p>
            <a:pPr lvl="0">
              <a:buFont typeface="Wingdings" panose="05000000000000000000" pitchFamily="2" charset="2"/>
              <a:buChar char="ü"/>
            </a:pPr>
            <a:r>
              <a:rPr lang="es-MX" dirty="0" smtClean="0"/>
              <a:t> Permite </a:t>
            </a:r>
            <a:r>
              <a:rPr lang="es-MX" dirty="0"/>
              <a:t>dar cuenta de la veracidad del enunciado del que forma parte. </a:t>
            </a:r>
            <a:endParaRPr lang="es-MX" dirty="0" smtClean="0"/>
          </a:p>
          <a:p>
            <a:pPr marL="109728" lvl="0" indent="0">
              <a:buNone/>
            </a:pPr>
            <a:r>
              <a:rPr lang="es-MX" b="1" dirty="0"/>
              <a:t> </a:t>
            </a:r>
            <a:r>
              <a:rPr lang="es-MX" b="1" dirty="0" smtClean="0"/>
              <a:t>   </a:t>
            </a:r>
          </a:p>
          <a:p>
            <a:pPr marL="109728" lvl="0" indent="0" algn="just">
              <a:buNone/>
            </a:pPr>
            <a:r>
              <a:rPr lang="es-MX" b="1" dirty="0" smtClean="0"/>
              <a:t>  [</a:t>
            </a:r>
            <a:r>
              <a:rPr lang="es-MX" b="1" dirty="0"/>
              <a:t>Alberto ha dejado de quererme]</a:t>
            </a:r>
            <a:r>
              <a:rPr lang="es-MX" dirty="0"/>
              <a:t> se presupone </a:t>
            </a:r>
            <a:r>
              <a:rPr lang="es-MX" b="1" dirty="0"/>
              <a:t>[Alberto me quería]</a:t>
            </a:r>
            <a:r>
              <a:rPr lang="es-MX" dirty="0"/>
              <a:t>; </a:t>
            </a:r>
            <a:r>
              <a:rPr lang="es-MX" dirty="0" smtClean="0"/>
              <a:t> </a:t>
            </a:r>
            <a:r>
              <a:rPr lang="es-MX" dirty="0" smtClean="0">
                <a:solidFill>
                  <a:schemeClr val="tx2">
                    <a:lumMod val="75000"/>
                  </a:schemeClr>
                </a:solidFill>
              </a:rPr>
              <a:t>Idea </a:t>
            </a:r>
            <a:r>
              <a:rPr lang="es-MX" dirty="0">
                <a:solidFill>
                  <a:schemeClr val="tx2">
                    <a:lumMod val="75000"/>
                  </a:schemeClr>
                </a:solidFill>
              </a:rPr>
              <a:t>que debe ser cierta para que también lo sea el enunciado desde el que se deriva la presuposición.</a:t>
            </a:r>
            <a:endParaRPr lang="pt-BR" dirty="0">
              <a:solidFill>
                <a:schemeClr val="tx2">
                  <a:lumMod val="75000"/>
                </a:schemeClr>
              </a:solidFill>
            </a:endParaRPr>
          </a:p>
          <a:p>
            <a:pPr marL="109728" indent="0" algn="ctr">
              <a:buNone/>
            </a:pPr>
            <a:endParaRPr lang="pt-BR" dirty="0"/>
          </a:p>
          <a:p>
            <a:pPr>
              <a:buFont typeface="Wingdings" panose="05000000000000000000" pitchFamily="2" charset="2"/>
              <a:buChar char="ü"/>
            </a:pPr>
            <a:r>
              <a:rPr lang="es-MX" dirty="0" smtClean="0"/>
              <a:t> Sigue </a:t>
            </a:r>
            <a:r>
              <a:rPr lang="es-MX" dirty="0"/>
              <a:t>siendo válida aun negando el enunciado del que se deriva</a:t>
            </a:r>
            <a:r>
              <a:rPr lang="es-MX" dirty="0" smtClean="0"/>
              <a:t>. </a:t>
            </a:r>
          </a:p>
          <a:p>
            <a:pPr marL="109728" indent="0" algn="ctr">
              <a:buNone/>
            </a:pPr>
            <a:r>
              <a:rPr lang="es-MX" b="1" dirty="0"/>
              <a:t> </a:t>
            </a:r>
            <a:r>
              <a:rPr lang="es-MX" b="1" dirty="0" smtClean="0"/>
              <a:t>    </a:t>
            </a:r>
          </a:p>
          <a:p>
            <a:pPr marL="109728" indent="0" algn="ctr">
              <a:buNone/>
            </a:pPr>
            <a:r>
              <a:rPr lang="es-MX" b="1" dirty="0" smtClean="0"/>
              <a:t> [</a:t>
            </a:r>
            <a:r>
              <a:rPr lang="es-MX" b="1" dirty="0"/>
              <a:t>Alberto no  ha dejado de quererme]</a:t>
            </a:r>
            <a:r>
              <a:rPr lang="es-MX" dirty="0"/>
              <a:t> </a:t>
            </a:r>
            <a:endParaRPr lang="es-MX" dirty="0" smtClean="0"/>
          </a:p>
          <a:p>
            <a:pPr marL="109728" indent="0">
              <a:buNone/>
            </a:pPr>
            <a:r>
              <a:rPr lang="es-MX" dirty="0">
                <a:solidFill>
                  <a:schemeClr val="tx2">
                    <a:lumMod val="75000"/>
                  </a:schemeClr>
                </a:solidFill>
              </a:rPr>
              <a:t>S</a:t>
            </a:r>
            <a:r>
              <a:rPr lang="es-MX" dirty="0" smtClean="0">
                <a:solidFill>
                  <a:schemeClr val="tx2">
                    <a:lumMod val="75000"/>
                  </a:schemeClr>
                </a:solidFill>
              </a:rPr>
              <a:t>igue </a:t>
            </a:r>
            <a:r>
              <a:rPr lang="es-MX" dirty="0">
                <a:solidFill>
                  <a:schemeClr val="tx2">
                    <a:lumMod val="75000"/>
                  </a:schemeClr>
                </a:solidFill>
              </a:rPr>
              <a:t>presuponiéndose </a:t>
            </a:r>
            <a:r>
              <a:rPr lang="es-MX" dirty="0" smtClean="0">
                <a:solidFill>
                  <a:schemeClr val="tx2">
                    <a:lumMod val="75000"/>
                  </a:schemeClr>
                </a:solidFill>
              </a:rPr>
              <a:t>que</a:t>
            </a:r>
            <a:r>
              <a:rPr lang="es-MX" dirty="0">
                <a:solidFill>
                  <a:schemeClr val="tx2">
                    <a:lumMod val="75000"/>
                  </a:schemeClr>
                </a:solidFill>
              </a:rPr>
              <a:t>  [Alberto me quería].</a:t>
            </a:r>
            <a:endParaRPr lang="pt-BR" dirty="0">
              <a:solidFill>
                <a:schemeClr val="tx2">
                  <a:lumMod val="75000"/>
                </a:schemeClr>
              </a:solidFill>
            </a:endParaRPr>
          </a:p>
          <a:p>
            <a:pPr marL="109728" indent="0">
              <a:buNone/>
            </a:pPr>
            <a:endParaRPr lang="pt-BR" dirty="0"/>
          </a:p>
          <a:p>
            <a:pPr lvl="0">
              <a:buFont typeface="Wingdings" panose="05000000000000000000" pitchFamily="2" charset="2"/>
              <a:buChar char="ü"/>
            </a:pPr>
            <a:r>
              <a:rPr lang="es-MX" dirty="0" smtClean="0"/>
              <a:t> Las </a:t>
            </a:r>
            <a:r>
              <a:rPr lang="es-MX" dirty="0"/>
              <a:t>presuposiciones, por ser significados convencionales de las expresiones, no se pueden fácilmente anular, sin que el hablante se contradiga. </a:t>
            </a:r>
            <a:endParaRPr lang="es-MX" dirty="0" smtClean="0"/>
          </a:p>
          <a:p>
            <a:pPr marL="109728" lvl="0" indent="0">
              <a:buNone/>
            </a:pPr>
            <a:endParaRPr lang="es-MX" b="1" dirty="0"/>
          </a:p>
          <a:p>
            <a:pPr marL="109728" lvl="0" indent="0" algn="ctr">
              <a:buNone/>
            </a:pPr>
            <a:r>
              <a:rPr lang="es-MX" b="1" dirty="0" smtClean="0"/>
              <a:t>      [</a:t>
            </a:r>
            <a:r>
              <a:rPr lang="es-MX" b="1" dirty="0"/>
              <a:t>Alberto ha dejado de quererme, pero nunca me quiso].</a:t>
            </a:r>
            <a:endParaRPr lang="pt-BR" dirty="0"/>
          </a:p>
          <a:p>
            <a:pPr marL="109728" indent="0" algn="ctr">
              <a:buNone/>
            </a:pPr>
            <a:endParaRPr lang="pt-BR" dirty="0"/>
          </a:p>
        </p:txBody>
      </p:sp>
    </p:spTree>
    <p:extLst>
      <p:ext uri="{BB962C8B-B14F-4D97-AF65-F5344CB8AC3E}">
        <p14:creationId xmlns:p14="http://schemas.microsoft.com/office/powerpoint/2010/main" val="3397278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99592" y="4221088"/>
            <a:ext cx="7992888" cy="2493914"/>
          </a:xfrm>
        </p:spPr>
        <p:txBody>
          <a:bodyPr>
            <a:normAutofit fontScale="92500" lnSpcReduction="10000"/>
          </a:bodyPr>
          <a:lstStyle/>
          <a:p>
            <a:r>
              <a:rPr lang="es-MX" sz="2200" b="1" dirty="0"/>
              <a:t>Implicación pragmática</a:t>
            </a:r>
            <a:r>
              <a:rPr lang="es-MX" sz="2200" dirty="0"/>
              <a:t>, la información no dicha, pero que se comunica, y que puede deducirse por el contexto, activando el conocimiento del mundo que se tiene almacenado en los marcos de conocimiento.  </a:t>
            </a:r>
            <a:endParaRPr lang="es-MX" sz="2200" dirty="0" smtClean="0"/>
          </a:p>
          <a:p>
            <a:r>
              <a:rPr lang="es-MX" sz="2200" dirty="0" smtClean="0"/>
              <a:t> </a:t>
            </a:r>
            <a:endParaRPr lang="es-MX" sz="2200" dirty="0"/>
          </a:p>
          <a:p>
            <a:pPr marL="109728" indent="0" algn="ctr">
              <a:buNone/>
            </a:pPr>
            <a:r>
              <a:rPr lang="es-MX" sz="2200" b="1" dirty="0" smtClean="0"/>
              <a:t>[</a:t>
            </a:r>
            <a:r>
              <a:rPr lang="es-MX" sz="2200" b="1" dirty="0"/>
              <a:t>Me encantan tus </a:t>
            </a:r>
            <a:r>
              <a:rPr lang="es-MX" sz="2200" b="1" dirty="0" smtClean="0"/>
              <a:t>pendientes]</a:t>
            </a:r>
            <a:r>
              <a:rPr lang="es-MX" sz="2200" dirty="0" smtClean="0"/>
              <a:t> </a:t>
            </a:r>
          </a:p>
          <a:p>
            <a:pPr marL="109728" indent="0">
              <a:buNone/>
            </a:pPr>
            <a:r>
              <a:rPr lang="es-MX" sz="2200" dirty="0"/>
              <a:t>D</a:t>
            </a:r>
            <a:r>
              <a:rPr lang="es-MX" sz="2200" dirty="0" smtClean="0"/>
              <a:t>icho </a:t>
            </a:r>
            <a:r>
              <a:rPr lang="es-MX" sz="2200" dirty="0"/>
              <a:t>con gesticulación de entusiasmo, puede ser interpretado como una </a:t>
            </a:r>
            <a:r>
              <a:rPr lang="es-MX" sz="2200" b="1" dirty="0"/>
              <a:t>petición. </a:t>
            </a:r>
            <a:endParaRPr lang="pt-BR" sz="2200" b="1" dirty="0"/>
          </a:p>
          <a:p>
            <a:endParaRPr lang="pt-BR" dirty="0"/>
          </a:p>
        </p:txBody>
      </p:sp>
      <p:pic>
        <p:nvPicPr>
          <p:cNvPr id="5" name="4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502004"/>
            <a:ext cx="4845518" cy="3718937"/>
          </a:xfrm>
          <a:prstGeom prst="rect">
            <a:avLst/>
          </a:prstGeom>
        </p:spPr>
      </p:pic>
    </p:spTree>
    <p:extLst>
      <p:ext uri="{BB962C8B-B14F-4D97-AF65-F5344CB8AC3E}">
        <p14:creationId xmlns:p14="http://schemas.microsoft.com/office/powerpoint/2010/main" val="1284839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MARÍA VICTORIA ESCANDELL VIDAL.</a:t>
            </a:r>
            <a:r>
              <a:rPr lang="pt-BR" dirty="0"/>
              <a:t/>
            </a:r>
            <a:br>
              <a:rPr lang="pt-BR" dirty="0"/>
            </a:br>
            <a:endParaRPr lang="pt-BR" dirty="0"/>
          </a:p>
        </p:txBody>
      </p:sp>
      <p:sp>
        <p:nvSpPr>
          <p:cNvPr id="3" name="2 Marcador de contenido"/>
          <p:cNvSpPr>
            <a:spLocks noGrp="1"/>
          </p:cNvSpPr>
          <p:nvPr>
            <p:ph idx="1"/>
          </p:nvPr>
        </p:nvSpPr>
        <p:spPr/>
        <p:txBody>
          <a:bodyPr/>
          <a:lstStyle/>
          <a:p>
            <a:r>
              <a:rPr lang="es-MX" dirty="0" smtClean="0"/>
              <a:t>Catedrática </a:t>
            </a:r>
            <a:r>
              <a:rPr lang="es-MX" dirty="0"/>
              <a:t>de la Universidad Nacional de Educación a Distancia (UNED).</a:t>
            </a:r>
            <a:endParaRPr lang="pt-BR" dirty="0"/>
          </a:p>
          <a:p>
            <a:r>
              <a:rPr lang="es-MX" dirty="0"/>
              <a:t>Departamento de Lengua Española y Lingüística General de la Facultad de Filología.</a:t>
            </a:r>
            <a:endParaRPr lang="pt-BR" dirty="0"/>
          </a:p>
          <a:p>
            <a:r>
              <a:rPr lang="es-MX" dirty="0"/>
              <a:t>Áreas de investigación: </a:t>
            </a:r>
            <a:endParaRPr lang="es-MX" dirty="0" smtClean="0"/>
          </a:p>
          <a:p>
            <a:pPr marL="109728" indent="0">
              <a:buNone/>
            </a:pPr>
            <a:endParaRPr lang="pt-BR" dirty="0"/>
          </a:p>
          <a:p>
            <a:pPr>
              <a:buFont typeface="Wingdings" panose="05000000000000000000" pitchFamily="2" charset="2"/>
              <a:buChar char="Ø"/>
            </a:pPr>
            <a:r>
              <a:rPr lang="es-MX" dirty="0" smtClean="0"/>
              <a:t> Teoría pragmática </a:t>
            </a:r>
            <a:endParaRPr lang="pt-BR" dirty="0"/>
          </a:p>
          <a:p>
            <a:pPr>
              <a:buFont typeface="Wingdings" panose="05000000000000000000" pitchFamily="2" charset="2"/>
              <a:buChar char="Ø"/>
            </a:pPr>
            <a:r>
              <a:rPr lang="es-MX" dirty="0" smtClean="0"/>
              <a:t> Interacción </a:t>
            </a:r>
            <a:r>
              <a:rPr lang="es-MX" dirty="0"/>
              <a:t>entre sintaxis y pragmática.</a:t>
            </a:r>
            <a:endParaRPr lang="pt-BR" dirty="0"/>
          </a:p>
          <a:p>
            <a:endParaRPr lang="pt-BR"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08304" y="3789040"/>
            <a:ext cx="1584176" cy="2108806"/>
          </a:xfrm>
          <a:prstGeom prst="rect">
            <a:avLst/>
          </a:prstGeom>
        </p:spPr>
      </p:pic>
    </p:spTree>
    <p:extLst>
      <p:ext uri="{BB962C8B-B14F-4D97-AF65-F5344CB8AC3E}">
        <p14:creationId xmlns:p14="http://schemas.microsoft.com/office/powerpoint/2010/main" val="3963000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764704"/>
            <a:ext cx="8229600" cy="1066800"/>
          </a:xfrm>
        </p:spPr>
        <p:txBody>
          <a:bodyPr/>
          <a:lstStyle/>
          <a:p>
            <a:pPr algn="ctr"/>
            <a:r>
              <a:rPr lang="es-MX" dirty="0" smtClean="0"/>
              <a:t>COMUNICACIÓN ORAL</a:t>
            </a:r>
            <a:endParaRPr lang="pt-BR" dirty="0"/>
          </a:p>
        </p:txBody>
      </p:sp>
      <p:sp>
        <p:nvSpPr>
          <p:cNvPr id="3" name="2 Marcador de contenido"/>
          <p:cNvSpPr>
            <a:spLocks noGrp="1"/>
          </p:cNvSpPr>
          <p:nvPr>
            <p:ph idx="1"/>
          </p:nvPr>
        </p:nvSpPr>
        <p:spPr>
          <a:xfrm>
            <a:off x="467544" y="1844824"/>
            <a:ext cx="8280920" cy="4680520"/>
          </a:xfrm>
        </p:spPr>
        <p:txBody>
          <a:bodyPr>
            <a:normAutofit lnSpcReduction="10000"/>
          </a:bodyPr>
          <a:lstStyle/>
          <a:p>
            <a:r>
              <a:rPr lang="es-MX" dirty="0" smtClean="0"/>
              <a:t>Codificación + decodificación + proceso inferencial (aplicación de principios deductivos de carácter general).</a:t>
            </a:r>
          </a:p>
          <a:p>
            <a:r>
              <a:rPr lang="es-MX" dirty="0" smtClean="0"/>
              <a:t>Frontera difusa entre gramática independiente del contexto y uso condicionado por el contexto.</a:t>
            </a:r>
          </a:p>
          <a:p>
            <a:r>
              <a:rPr lang="es-MX" dirty="0" smtClean="0"/>
              <a:t>Mensaje concreto, hablante concreto, destinatario determinado y situación comunicación determinada.</a:t>
            </a:r>
          </a:p>
          <a:p>
            <a:r>
              <a:rPr lang="es-MX" dirty="0" smtClean="0"/>
              <a:t>Factores individuales (intención, efecto deseado…), y sociales (relación entre interlocutores, cortesía…)</a:t>
            </a:r>
            <a:endParaRPr lang="es-MX" dirty="0"/>
          </a:p>
        </p:txBody>
      </p:sp>
    </p:spTree>
    <p:extLst>
      <p:ext uri="{BB962C8B-B14F-4D97-AF65-F5344CB8AC3E}">
        <p14:creationId xmlns:p14="http://schemas.microsoft.com/office/powerpoint/2010/main" val="1726501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836712"/>
            <a:ext cx="8229600" cy="1066800"/>
          </a:xfrm>
        </p:spPr>
        <p:txBody>
          <a:bodyPr/>
          <a:lstStyle/>
          <a:p>
            <a:pPr algn="ctr"/>
            <a:r>
              <a:rPr lang="es-MX" dirty="0" smtClean="0"/>
              <a:t>ABSTRACCIÓN PRAGMÁTICA</a:t>
            </a:r>
            <a:endParaRPr lang="pt-BR" dirty="0"/>
          </a:p>
        </p:txBody>
      </p:sp>
      <p:sp>
        <p:nvSpPr>
          <p:cNvPr id="3" name="2 Marcador de contenido"/>
          <p:cNvSpPr>
            <a:spLocks noGrp="1"/>
          </p:cNvSpPr>
          <p:nvPr>
            <p:ph idx="1"/>
          </p:nvPr>
        </p:nvSpPr>
        <p:spPr>
          <a:xfrm>
            <a:off x="467544" y="1988840"/>
            <a:ext cx="8229600" cy="4325112"/>
          </a:xfrm>
        </p:spPr>
        <p:txBody>
          <a:bodyPr>
            <a:normAutofit lnSpcReduction="10000"/>
          </a:bodyPr>
          <a:lstStyle/>
          <a:p>
            <a:r>
              <a:rPr lang="es-MX" dirty="0"/>
              <a:t>¿Actos lingüísticos únicos e irrepetibles? </a:t>
            </a:r>
            <a:r>
              <a:rPr lang="es-MX" dirty="0" smtClean="0"/>
              <a:t>¿</a:t>
            </a:r>
            <a:r>
              <a:rPr lang="es-MX" dirty="0"/>
              <a:t>Cómo hacer ciencia a través de una serie  imprevisible de actos distintos</a:t>
            </a:r>
            <a:r>
              <a:rPr lang="es-MX" dirty="0" smtClean="0"/>
              <a:t>?</a:t>
            </a:r>
          </a:p>
          <a:p>
            <a:pPr marL="109728" indent="0">
              <a:buNone/>
            </a:pPr>
            <a:endParaRPr lang="es-MX" dirty="0" smtClean="0"/>
          </a:p>
          <a:p>
            <a:r>
              <a:rPr lang="es-MX" dirty="0" smtClean="0"/>
              <a:t>La </a:t>
            </a:r>
            <a:r>
              <a:rPr lang="es-MX" dirty="0"/>
              <a:t>abstracción en lingüística es interesante sólo si es capaz de conducirnos a comprobar que el comportamiento y la actuación real de los hablantes reales convergen en el comportamiento ideal que predice la </a:t>
            </a:r>
            <a:r>
              <a:rPr lang="es-MX" dirty="0" smtClean="0"/>
              <a:t>teoría (</a:t>
            </a:r>
            <a:r>
              <a:rPr lang="es-MX" dirty="0" err="1" smtClean="0"/>
              <a:t>Bresnan</a:t>
            </a:r>
            <a:r>
              <a:rPr lang="es-MX" dirty="0" smtClean="0"/>
              <a:t> y Kaplan, 1982).</a:t>
            </a:r>
            <a:endParaRPr lang="pt-BR" dirty="0"/>
          </a:p>
          <a:p>
            <a:endParaRPr lang="pt-BR" dirty="0"/>
          </a:p>
          <a:p>
            <a:endParaRPr lang="pt-BR" dirty="0"/>
          </a:p>
        </p:txBody>
      </p:sp>
    </p:spTree>
    <p:extLst>
      <p:ext uri="{BB962C8B-B14F-4D97-AF65-F5344CB8AC3E}">
        <p14:creationId xmlns:p14="http://schemas.microsoft.com/office/powerpoint/2010/main" val="31751819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o">
  <a:themeElements>
    <a:clrScheme name="Urban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949</TotalTime>
  <Words>821</Words>
  <Application>Microsoft Office PowerPoint</Application>
  <PresentationFormat>Presentación en pantalla (4:3)</PresentationFormat>
  <Paragraphs>99</Paragraphs>
  <Slides>18</Slides>
  <Notes>0</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Urbano</vt:lpstr>
      <vt:lpstr>TIPOS DE RAZONAMIENTO Y ESTRUCTURA DE LA TEORÍA LINGÜÍSTICA.</vt:lpstr>
      <vt:lpstr>                    </vt:lpstr>
      <vt:lpstr>Inferencias  (tipos de razonamiento)</vt:lpstr>
      <vt:lpstr>Presentación de PowerPoint</vt:lpstr>
      <vt:lpstr>Presuposición, implicación lógica/semántica o entrañamiento.  Inferencia asumida como cierta para que la oración hecha sea verdad o tenga sentido, puede deducirse semánticamente del enunciado.  </vt:lpstr>
      <vt:lpstr>Presentación de PowerPoint</vt:lpstr>
      <vt:lpstr>MARÍA VICTORIA ESCANDELL VIDAL. </vt:lpstr>
      <vt:lpstr>COMUNICACIÓN ORAL</vt:lpstr>
      <vt:lpstr>ABSTRACCIÓN PRAGMÁTICA</vt:lpstr>
      <vt:lpstr>Presentación de PowerPoint</vt:lpstr>
      <vt:lpstr>PRAGMÁTICA Y MODULARIDAD</vt:lpstr>
      <vt:lpstr>¿Es la pragmática un módulo en alguno de los sentidos anteriores? </vt:lpstr>
      <vt:lpstr>No y quizá</vt:lpstr>
      <vt:lpstr>Presentación de PowerPoint</vt:lpstr>
      <vt:lpstr>PARADIGMA NO MODULAR</vt:lpstr>
      <vt:lpstr>Pragmática/Gramática</vt:lpstr>
      <vt:lpstr>Presentación de PowerPoint</vt:lpstr>
      <vt:lpstr>REFERENCIAS: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Nancy</dc:creator>
  <cp:lastModifiedBy>Nancy</cp:lastModifiedBy>
  <cp:revision>22</cp:revision>
  <dcterms:created xsi:type="dcterms:W3CDTF">2016-05-10T16:27:02Z</dcterms:created>
  <dcterms:modified xsi:type="dcterms:W3CDTF">2016-05-11T14:35:03Z</dcterms:modified>
</cp:coreProperties>
</file>