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1" r:id="rId2"/>
    <p:sldId id="272" r:id="rId3"/>
    <p:sldId id="274" r:id="rId4"/>
    <p:sldId id="273" r:id="rId5"/>
    <p:sldId id="315" r:id="rId6"/>
    <p:sldId id="316" r:id="rId7"/>
    <p:sldId id="317" r:id="rId8"/>
    <p:sldId id="344" r:id="rId9"/>
    <p:sldId id="318" r:id="rId10"/>
    <p:sldId id="346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45" r:id="rId25"/>
    <p:sldId id="333" r:id="rId26"/>
    <p:sldId id="334" r:id="rId27"/>
    <p:sldId id="335" r:id="rId28"/>
    <p:sldId id="341" r:id="rId29"/>
    <p:sldId id="338" r:id="rId30"/>
    <p:sldId id="339" r:id="rId31"/>
    <p:sldId id="337" r:id="rId32"/>
    <p:sldId id="342" r:id="rId33"/>
    <p:sldId id="343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106" d="100"/>
          <a:sy n="106" d="100"/>
        </p:scale>
        <p:origin x="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28A8-2F83-4135-B2B7-390976EA065E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8CF1D-9F24-4E96-9E1C-28CD271214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97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BF43-B900-4C5F-8A60-BB25460BE72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00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5A4D1-CE7A-4868-B4E9-6DB8A2891835}" type="datetimeFigureOut">
              <a:rPr lang="es-MX" smtClean="0"/>
              <a:t>11/05/2016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A48C6D-78B9-48EB-AABC-C7EDC20D678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899592" y="3332584"/>
            <a:ext cx="7592888" cy="1752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5000" cap="all" dirty="0" smtClean="0">
                <a:solidFill>
                  <a:schemeClr val="tx2"/>
                </a:solidFill>
              </a:rPr>
              <a:t>ESTADO NO ESTACIONARIO</a:t>
            </a:r>
          </a:p>
          <a:p>
            <a:pPr algn="ctr"/>
            <a:r>
              <a:rPr lang="es-MX" sz="5000" cap="all" dirty="0" smtClean="0">
                <a:solidFill>
                  <a:schemeClr val="tx2"/>
                </a:solidFill>
              </a:rPr>
              <a:t>(con GRADIENTES CILÍNDRICAS)</a:t>
            </a:r>
            <a:endParaRPr lang="es-MX" sz="5000" cap="all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3647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5707" y="443711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frecuencias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2132856"/>
            <a:ext cx="558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solución tiene dos factores, </a:t>
            </a:r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</a:t>
            </a:r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2708920"/>
            <a:ext cx="5383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otro, una </a:t>
            </a:r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 de senos  </a:t>
            </a:r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cosenos</a:t>
            </a:r>
          </a:p>
          <a:p>
            <a:pPr lvl="0"/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(Series </a:t>
            </a:r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Fourier</a:t>
            </a:r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 diferentes frecuencias</a:t>
            </a:r>
            <a:endParaRPr lang="es-MX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5157192"/>
            <a:ext cx="874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 que finalmente, la expresión explícita de la solución es una suma de esos productos:</a:t>
            </a:r>
            <a:endParaRPr lang="es-MX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0097" y="3585210"/>
            <a:ext cx="857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un número infinito de esas soluciones, las etiquetamos con un subíndice</a:t>
            </a:r>
            <a:endParaRPr lang="es-MX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55576" y="489843"/>
            <a:ext cx="822906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SOLUCIÓN DE LA PLACA DE ESPESOR 2H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870" y="1340768"/>
            <a:ext cx="2141696" cy="5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627784" y="1372706"/>
            <a:ext cx="64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obtuvo por el método de la separación de variables</a:t>
            </a:r>
            <a:endParaRPr lang="es-MX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5828396"/>
            <a:ext cx="6862911" cy="6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08512" y="4221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calculan a partir de las condiciones de frontera.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7093" y="2073996"/>
            <a:ext cx="1980841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0110" y="4264378"/>
            <a:ext cx="2109833" cy="7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717" y="2924944"/>
            <a:ext cx="3617795" cy="51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41318" y="2636912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«Misma» ecuación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19872" y="1268760"/>
            <a:ext cx="56865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>
              <a:spcBef>
                <a:spcPct val="20000"/>
              </a:spcBef>
              <a:buSzPct val="60000"/>
            </a:pP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La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frontera pierde calor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convección 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9463" y="1830596"/>
            <a:ext cx="49610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La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frontera se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 aislada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8" y="6156012"/>
            <a:ext cx="565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de M.N. 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OZISIK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MX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s-MX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36013" y="4581128"/>
            <a:ext cx="3946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geometría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cilíndrica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755576" y="489843"/>
            <a:ext cx="7848872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ESTA CLASE. CILINDRO CONDUCTOR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5229200"/>
            <a:ext cx="5688632" cy="81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3098" y="3427706"/>
            <a:ext cx="1864480" cy="9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719549"/>
            <a:ext cx="2780953" cy="204285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3762406"/>
            <a:ext cx="2780953" cy="20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383610" y="4957184"/>
            <a:ext cx="21002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solución es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755576" y="417835"/>
            <a:ext cx="770485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SEPARANDO LAS VARIABLES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655" y="5385269"/>
            <a:ext cx="3095170" cy="77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5434486"/>
            <a:ext cx="1714500" cy="6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00950" y="1340768"/>
            <a:ext cx="83195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separar las variables, habrá 3 ecuaciones espaciales, una para cada coordenada.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4677122"/>
            <a:ext cx="479118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una para la coordenada temporal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311" y="2267127"/>
            <a:ext cx="4431543" cy="23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1"/>
            <a:ext cx="8121216" cy="93610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Si sólo hay conducción a lo largo de r, la única ecuación que hay que resolver es: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417835"/>
            <a:ext cx="655272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 DE BESSEL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8938" y="3068960"/>
            <a:ext cx="71860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ecuación se conoce como la ecuación de Bessel</a:t>
            </a:r>
          </a:p>
          <a:p>
            <a:pPr marL="18288" indent="0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una singularidad en el origen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395536" y="4077072"/>
                <a:ext cx="7877478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" indent="0">
                  <a:buNone/>
                </a:pPr>
                <a:r>
                  <a:rPr lang="es-MX" sz="2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También tiene un número infinito de soluciones etiquetado con un </a:t>
                </a:r>
                <a:r>
                  <a:rPr lang="es-MX" sz="23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subíndice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/>
                      </a:rPr>
                      <m:t>𝛾</m:t>
                    </m:r>
                  </m:oMath>
                </a14:m>
                <a:endParaRPr lang="es-MX" sz="2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77072"/>
                <a:ext cx="7877478" cy="815608"/>
              </a:xfrm>
              <a:prstGeom prst="rect">
                <a:avLst/>
              </a:prstGeom>
              <a:blipFill rotWithShape="1">
                <a:blip r:embed="rId2"/>
                <a:stretch>
                  <a:fillRect l="-929" t="-5224" r="-77" b="-149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438938" y="5013176"/>
            <a:ext cx="712768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resolverla se propone una solución de la forma: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013" y="5507940"/>
            <a:ext cx="2577481" cy="9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2177408"/>
            <a:ext cx="4174188" cy="7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17835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</a:t>
            </a:r>
            <a:r>
              <a:rPr lang="el-GR" sz="4800" dirty="0"/>
              <a:t>γ</a:t>
            </a:r>
            <a:r>
              <a:rPr lang="es-MX" sz="4800" dirty="0"/>
              <a:t> </a:t>
            </a:r>
            <a:r>
              <a:rPr lang="es-MX" sz="4800" dirty="0" smtClean="0"/>
              <a:t>Y </a:t>
            </a:r>
            <a:r>
              <a:rPr lang="es-MX" sz="4800" dirty="0" err="1">
                <a:latin typeface="Script MT Bold" pitchFamily="66" charset="0"/>
              </a:rPr>
              <a:t>a</a:t>
            </a:r>
            <a:r>
              <a:rPr lang="es-MX" sz="4800" baseline="-25000" dirty="0" err="1">
                <a:latin typeface="Palatino Linotype" pitchFamily="18" charset="0"/>
              </a:rPr>
              <a:t>k</a:t>
            </a:r>
            <a:r>
              <a:rPr lang="es-MX" sz="4800" dirty="0"/>
              <a:t> 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702" y="1340768"/>
            <a:ext cx="71860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 la solución es entonces determinar: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755576" y="3451255"/>
                <a:ext cx="7186003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" indent="0">
                  <a:buNone/>
                </a:pPr>
                <a:r>
                  <a:rPr lang="es-MX" sz="23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determinar </a:t>
                </a:r>
                <a14:m>
                  <m:oMath xmlns:m="http://schemas.openxmlformats.org/officeDocument/2006/math">
                    <m:r>
                      <a:rPr lang="es-MX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s-MX" sz="23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usa la ecuación </a:t>
                </a:r>
                <a:r>
                  <a:rPr lang="es-MX" sz="2300" dirty="0" err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indicial</a:t>
                </a:r>
                <a:r>
                  <a:rPr lang="es-MX" sz="23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s-MX" sz="2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51255"/>
                <a:ext cx="7186003" cy="453137"/>
              </a:xfrm>
              <a:prstGeom prst="rect">
                <a:avLst/>
              </a:prstGeom>
              <a:blipFill rotWithShape="1">
                <a:blip r:embed="rId2"/>
                <a:stretch>
                  <a:fillRect l="-1018" t="-9459" b="-283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3750" y="1867560"/>
            <a:ext cx="1454274" cy="7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4149080"/>
            <a:ext cx="2398350" cy="6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7812360" cy="86409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determinar los coeficientes </a:t>
            </a:r>
            <a:r>
              <a:rPr lang="es-MX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3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se sustituye la serie dentro de la ecuación y se obtiene: 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75" y="2492896"/>
            <a:ext cx="4010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37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55576" y="417835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</a:t>
            </a:r>
            <a:r>
              <a:rPr lang="es-MX" sz="4800" dirty="0" err="1" smtClean="0">
                <a:latin typeface="Script MT Bold" pitchFamily="66" charset="0"/>
              </a:rPr>
              <a:t>a</a:t>
            </a:r>
            <a:r>
              <a:rPr lang="es-MX" sz="4800" baseline="-25000" dirty="0" err="1" smtClean="0">
                <a:latin typeface="Palatino Linotype" pitchFamily="18" charset="0"/>
              </a:rPr>
              <a:t>k</a:t>
            </a:r>
            <a:r>
              <a:rPr lang="es-MX" sz="4800" dirty="0" smtClean="0"/>
              <a:t> 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94818" y="4897978"/>
            <a:ext cx="53864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ser una constante distinta de cero</a:t>
            </a:r>
          </a:p>
        </p:txBody>
      </p:sp>
    </p:spTree>
    <p:extLst>
      <p:ext uri="{BB962C8B-B14F-4D97-AF65-F5344CB8AC3E}">
        <p14:creationId xmlns:p14="http://schemas.microsoft.com/office/powerpoint/2010/main" val="169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6096000" cy="3657599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Usualmente se selecciona</a:t>
            </a: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Donde </a:t>
            </a: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 la función  </a:t>
            </a:r>
            <a:r>
              <a:rPr lang="az-Cyrl-A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1365"/>
            <a:ext cx="3267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2" y="4541515"/>
            <a:ext cx="43338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417835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</a:t>
            </a:r>
            <a:r>
              <a:rPr lang="es-MX" sz="4800" dirty="0" smtClean="0">
                <a:latin typeface="Script MT Bold" pitchFamily="66" charset="0"/>
              </a:rPr>
              <a:t>a</a:t>
            </a:r>
            <a:r>
              <a:rPr lang="es-MX" sz="4000" baseline="-25000" dirty="0">
                <a:latin typeface="Palatino Linotype" pitchFamily="18" charset="0"/>
              </a:rPr>
              <a:t>0</a:t>
            </a:r>
            <a:r>
              <a:rPr lang="es-MX" sz="4800" dirty="0" smtClean="0"/>
              <a:t> 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7" y="4640256"/>
            <a:ext cx="3024335" cy="8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257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PARÉNTESIS: PROPIEDADES DE LA FUNCIÓN </a:t>
            </a:r>
            <a:r>
              <a:rPr lang="el-GR" sz="4400" dirty="0"/>
              <a:t>γ</a:t>
            </a:r>
            <a:endParaRPr lang="es-MX" sz="4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9" y="1221532"/>
            <a:ext cx="6552728" cy="10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32275" cy="390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DE BESSEL DE ORDEN P DE 1ª ESPECIE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7486" y="1340768"/>
            <a:ext cx="6038850" cy="1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417835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CASOS PARTICULARES DE P</a:t>
            </a:r>
            <a:endParaRPr lang="es-MX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5316" y="3162300"/>
            <a:ext cx="3390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03"/>
          <a:stretch/>
        </p:blipFill>
        <p:spPr bwMode="auto">
          <a:xfrm>
            <a:off x="2771800" y="474345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2697718"/>
            <a:ext cx="310630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p=0 tenemos: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0032" y="4297174"/>
            <a:ext cx="63203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general cuando p es un entero no negativo: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Objetivos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Problema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El </a:t>
            </a:r>
            <a:r>
              <a:rPr lang="es-MX" sz="2800" dirty="0" err="1" smtClean="0">
                <a:latin typeface="+mj-lt"/>
              </a:rPr>
              <a:t>Laplaciano</a:t>
            </a:r>
            <a:r>
              <a:rPr lang="es-MX" sz="2800" dirty="0" smtClean="0">
                <a:latin typeface="+mj-lt"/>
              </a:rPr>
              <a:t> en otros sistemas de coordenadas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Cilindro conductos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s-MX" sz="2400" dirty="0" smtClean="0">
                <a:latin typeface="+mj-lt"/>
              </a:rPr>
              <a:t>Transferencia por convección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s-MX" sz="2400" dirty="0" smtClean="0">
                <a:latin typeface="+mj-lt"/>
              </a:rPr>
              <a:t>Aislado</a:t>
            </a:r>
            <a:endParaRPr lang="es-MX" sz="2400" dirty="0">
              <a:latin typeface="+mj-lt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Ecuación de Bessel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Relación condiciones de frontera/soluciones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Ejemplo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Uso de gráficas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Uso de la hoja de cálculo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+mj-lt"/>
              </a:rPr>
              <a:t>Cuestionario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09736" y="404664"/>
            <a:ext cx="6382544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MENÚ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5073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2348880"/>
            <a:ext cx="3851947" cy="1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/>
              <a:t>Relaciones de recurrencia de las funciones de </a:t>
            </a:r>
            <a:r>
              <a:rPr lang="es-MX" sz="4000" cap="all" dirty="0" smtClean="0"/>
              <a:t>Bessel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412776"/>
            <a:ext cx="75809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funciones de Bessel de primera clase satisfacen las </a:t>
            </a:r>
          </a:p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recurrencia siguientes: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636" y="4539346"/>
            <a:ext cx="3797588" cy="13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231232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valor de las C</a:t>
            </a:r>
            <a:r>
              <a:rPr lang="es-MX" sz="23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 determinará a partir de las condiciones de frontera: 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5157192"/>
            <a:ext cx="20618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Sustituyendo: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CONSTRUCCIÓN DE LA SOLUCIÓN COMPLETA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3789040"/>
            <a:ext cx="316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N(</a:t>
            </a:r>
            <a:r>
              <a:rPr lang="el-GR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 es: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035" y="1202199"/>
            <a:ext cx="3399954" cy="10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485" y="4365622"/>
            <a:ext cx="2593076" cy="79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6311" y="5651387"/>
            <a:ext cx="3963423" cy="8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2978008"/>
            <a:ext cx="3522292" cy="86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 Fernández\Dropbox\DRB\FQ\Imágenes\Bessel 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7" y="1628800"/>
            <a:ext cx="8204130" cy="44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Relación condiciones de frontera/soluciones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368152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solución final es análoga a la de la placa de espesor 2H, se trata de una suma infinita de productos de la solución de la ecuación temporal por la solución de la ecuación espacial</a:t>
            </a: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COMENTARIOS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2778894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es que ahora las soluciones de la función espacial no son funciones trigonométricas, sino las funciones de Bessel.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4231248"/>
            <a:ext cx="81369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funciones de Bessel son como las funciones de Fourier (</a:t>
            </a:r>
            <a:r>
              <a:rPr lang="es-MX" sz="23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MX" sz="2300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y </a:t>
            </a:r>
            <a:r>
              <a:rPr lang="es-MX" sz="23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s-MX" sz="2300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3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t) que permiten escribir una función solución de una ecuación diferencial en derivadas parciales con condiciones a la frontera como suma de ellas. Aparecen en problemas de simetría cilíndrica.</a:t>
            </a:r>
          </a:p>
        </p:txBody>
      </p:sp>
    </p:spTree>
    <p:extLst>
      <p:ext uri="{BB962C8B-B14F-4D97-AF65-F5344CB8AC3E}">
        <p14:creationId xmlns:p14="http://schemas.microsoft.com/office/powerpoint/2010/main" val="40591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5996" y="1844825"/>
            <a:ext cx="8352928" cy="648071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Los números n o </a:t>
            </a:r>
            <a:r>
              <a:rPr lang="el-G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s-MX" sz="2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que los etiquetan se llaman </a:t>
            </a:r>
            <a:r>
              <a:rPr lang="es-MX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Eigenvalores</a:t>
            </a:r>
            <a:r>
              <a:rPr lang="es-MX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COMENTARIOS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2843377"/>
            <a:ext cx="78935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simetría es esférica aparecen otras funciones semejantes que se llaman armónicos esféricos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068941"/>
            <a:ext cx="78935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buenas referencias para ver los detalles de los cálculos son el </a:t>
            </a:r>
            <a:r>
              <a:rPr lang="es-MX" sz="23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Kreider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MX" sz="23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Ozisik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7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252027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Un cilindro sólido 0&lt;r&lt;b está inicialmente a una temperatura F(r), para tiempos t&gt;0 la superficie disipa calor por convección al medio ambiente que se encuentra a una temperatura de 0 </a:t>
            </a:r>
            <a:r>
              <a:rPr lang="es-MX" sz="23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Encontrar la distribución de temperatura T(</a:t>
            </a:r>
            <a:r>
              <a:rPr lang="es-MX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r,t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 para t&gt;0.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ejemplo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15664" y="1556793"/>
            <a:ext cx="6096000" cy="51390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solución temporal es: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6900" y="2103014"/>
            <a:ext cx="2129036" cy="69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74" y="3284984"/>
            <a:ext cx="792088" cy="4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solución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2828836"/>
            <a:ext cx="55983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solución espacial son las funciones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3700875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None/>
            </a:pP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pueden conocerse a partir de las condiciones de frontera y la tabla.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01094"/>
            <a:ext cx="6657143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556792"/>
            <a:ext cx="7848872" cy="3657599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solución general es: </a:t>
            </a: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determinar los valores de las Cm, al hacerlo se obtiene: </a:t>
            </a: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Juntando las variables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1275" y="4869160"/>
            <a:ext cx="6410753" cy="131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2132856"/>
            <a:ext cx="3921028" cy="121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0" y="1461390"/>
            <a:ext cx="7776864" cy="46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512" y="6228632"/>
            <a:ext cx="6854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Tomada de: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Manglik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«Principios de transferencia de calor»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27584" y="417835"/>
            <a:ext cx="6480720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200" cap="all" dirty="0" smtClean="0"/>
              <a:t>MÉTODO Gráfico</a:t>
            </a:r>
            <a:endParaRPr lang="es-MX" sz="4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2276872"/>
            <a:ext cx="6096000" cy="3657599"/>
          </a:xfrm>
        </p:spPr>
        <p:txBody>
          <a:bodyPr/>
          <a:lstStyle/>
          <a:p>
            <a:pPr marL="18288" indent="0">
              <a:buNone/>
            </a:pPr>
            <a:endParaRPr lang="es-MX" dirty="0" smtClean="0"/>
          </a:p>
          <a:p>
            <a:pPr marL="18288" indent="0">
              <a:buNone/>
            </a:pPr>
            <a:endParaRPr lang="es-MX" dirty="0"/>
          </a:p>
          <a:p>
            <a:pPr marL="18288" indent="0">
              <a:buNone/>
            </a:pPr>
            <a:endParaRPr lang="es-MX" dirty="0" smtClean="0"/>
          </a:p>
          <a:p>
            <a:pPr marL="18288" indent="0">
              <a:buNone/>
            </a:pPr>
            <a:endParaRPr lang="es-MX" dirty="0"/>
          </a:p>
          <a:p>
            <a:pPr marL="18288" indent="0">
              <a:buNone/>
            </a:pPr>
            <a:endParaRPr lang="es-MX" dirty="0" smtClean="0"/>
          </a:p>
          <a:p>
            <a:pPr marL="18288" indent="0">
              <a:buNone/>
            </a:pPr>
            <a:endParaRPr lang="es-MX" dirty="0"/>
          </a:p>
          <a:p>
            <a:pPr marL="18288" indent="0">
              <a:buNone/>
            </a:pP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343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Hoja de cálculo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680" y="1484784"/>
            <a:ext cx="8686800" cy="4680520"/>
          </a:xfrm>
        </p:spPr>
        <p:txBody>
          <a:bodyPr>
            <a:normAutofit/>
          </a:bodyPr>
          <a:lstStyle/>
          <a:p>
            <a:pPr marL="475488" indent="-457200" algn="just">
              <a:buClrTx/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Conocer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las ecuaciones a las que se llega al separar las variables en geometrías cilíndrica y esférica.</a:t>
            </a:r>
          </a:p>
          <a:p>
            <a:pPr marL="475488" indent="-457200" algn="just">
              <a:buClrTx/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Conocer la manera de encontrar soluciones a la ecuación de Bessel</a:t>
            </a:r>
          </a:p>
          <a:p>
            <a:pPr marL="475488" indent="-457200" algn="just">
              <a:buClrTx/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Entender la relación entre las condiciones a la frontera y el tipo de función que es solución de la ecuación. </a:t>
            </a:r>
          </a:p>
          <a:p>
            <a:pPr marL="475488" indent="-457200" algn="just">
              <a:buClrTx/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Operar el libro de Excel con el que se obtienen las soluciones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417835"/>
            <a:ext cx="9649072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43114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2276872"/>
            <a:ext cx="6096000" cy="3657599"/>
          </a:xfrm>
        </p:spPr>
        <p:txBody>
          <a:bodyPr/>
          <a:lstStyle/>
          <a:p>
            <a:pPr marL="18288" indent="0">
              <a:buNone/>
            </a:pPr>
            <a:endParaRPr lang="es-MX" dirty="0" smtClean="0"/>
          </a:p>
          <a:p>
            <a:pPr marL="18288" indent="0">
              <a:buNone/>
            </a:pPr>
            <a:endParaRPr lang="es-MX" dirty="0"/>
          </a:p>
          <a:p>
            <a:pPr marL="18288" indent="0">
              <a:buNone/>
            </a:pPr>
            <a:endParaRPr lang="es-MX" dirty="0" smtClean="0"/>
          </a:p>
          <a:p>
            <a:pPr marL="18288" indent="0">
              <a:buNone/>
            </a:pPr>
            <a:endParaRPr lang="es-MX" dirty="0"/>
          </a:p>
          <a:p>
            <a:pPr marL="18288" indent="0">
              <a:buNone/>
            </a:pP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6" y="1628800"/>
            <a:ext cx="8100392" cy="454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5576" y="404664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cap="all" dirty="0" smtClean="0"/>
              <a:t>Ejemplo de uso del Excel</a:t>
            </a:r>
            <a:endParaRPr lang="es-MX" sz="4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00228" y="2060848"/>
            <a:ext cx="7632848" cy="365759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el tipo de problema. </a:t>
            </a: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Fijar las condiciones a la frontera.</a:t>
            </a: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Operar el Excel, el simulador o identificar la gráfica pertinente.</a:t>
            </a:r>
          </a:p>
          <a:p>
            <a:pPr marL="18288" indent="0" algn="just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just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Programar soluciones nuevas en Excel y </a:t>
            </a:r>
            <a:r>
              <a:rPr lang="es-MX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Mathematica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404664"/>
            <a:ext cx="8640960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cap="all" dirty="0" smtClean="0"/>
              <a:t>¿qué se espera que el estudiante sea capaz de hacer?</a:t>
            </a:r>
            <a:endParaRPr lang="es-MX" sz="4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3657599"/>
          </a:xfrm>
        </p:spPr>
        <p:txBody>
          <a:bodyPr>
            <a:noAutofit/>
          </a:bodyPr>
          <a:lstStyle/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En que son iguales y en que se diferencian las ecuaciones de difusión para una placa de espesor 2H y un cilindro de radio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Cómo se escribe el gradiente en coordenadas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cilíndricas.</a:t>
            </a: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Cómo se escribe el gradiente en coordenadas esféricas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¿Qué forma toma la ecuación de difusión para un cilindro infinito  si la temperatura no varía con el ángulo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75488" indent="-457200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332656"/>
            <a:ext cx="9649072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CUESTIONARIO (1/2)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1353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437112"/>
          </a:xfrm>
        </p:spPr>
        <p:txBody>
          <a:bodyPr>
            <a:noAutofit/>
          </a:bodyPr>
          <a:lstStyle/>
          <a:p>
            <a:pPr marL="361188" algn="just">
              <a:buClrTx/>
              <a:buFont typeface="Courier New" panose="02070309020205020404" pitchFamily="49" charset="0"/>
              <a:buChar char="o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se escriben las condiciones a la frontera, de los tres casos vistos en clase para el cilindro conductor y qué significan? </a:t>
            </a: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qué son útiles las relaciones de recurrencia de las funciones de Bessel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MX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Eigenvalor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y para qué sirve?</a:t>
            </a: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188" algn="just">
              <a:buClrTx/>
              <a:buFont typeface="Courier New" panose="02070309020205020404" pitchFamily="49" charset="0"/>
              <a:buChar char="o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métodos tienes a tu disposición para resolver problemas de transferencia de energía en estado no estacionario en coordenadas cilíndricas?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332656"/>
            <a:ext cx="9649072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CUESTIONARIO (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778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564904"/>
            <a:ext cx="8686800" cy="351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encontrar solución a la ecuación de difusión en coordenadas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cilíndricas?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417835"/>
            <a:ext cx="655272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ROBLEMA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2370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84966" y="1556644"/>
            <a:ext cx="76160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ecuación de difusión describe la conducción de calor en estado no estacionario, cuando no hay fuentes de generación de calor.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75057" y="5535408"/>
            <a:ext cx="70359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α, la </a:t>
            </a:r>
            <a:r>
              <a:rPr lang="es-MX" sz="23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difusividad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térmica, es el cociente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es-MX" sz="23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ρC</a:t>
            </a:r>
            <a:r>
              <a:rPr lang="es-MX" sz="2300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3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55576" y="417835"/>
            <a:ext cx="655272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GENERAL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334" y="3140968"/>
            <a:ext cx="3471346" cy="173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32911" y="2404304"/>
                <a:ext cx="86601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s-MX" sz="1600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MX" sz="1600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11" y="2404304"/>
                <a:ext cx="866016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CuadroTexto"/>
          <p:cNvSpPr txBox="1"/>
          <p:nvPr/>
        </p:nvSpPr>
        <p:spPr>
          <a:xfrm>
            <a:off x="700524" y="2404304"/>
            <a:ext cx="7832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ecuación representa una gran familia de fenómenos,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aplicarla a la solución de un caso particular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</a:t>
            </a:r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fijar la </a:t>
            </a:r>
            <a:r>
              <a:rPr lang="es-MX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geometría y las </a:t>
            </a:r>
            <a:r>
              <a:rPr lang="es-MX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frontera </a:t>
            </a:r>
            <a:r>
              <a:rPr lang="es-MX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lo describen.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55576" y="417835"/>
            <a:ext cx="655272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PARTICULAR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39552" y="345827"/>
            <a:ext cx="8568952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LAPLACIANO SE ESCRIBE DE DIFERENTES FORMAS DE ACUERDO CON LOS SISTEMAS DE COORDENADAS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8693" y="2420888"/>
            <a:ext cx="2082640" cy="24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684" y="2420888"/>
            <a:ext cx="6917710" cy="24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01504"/>
            <a:ext cx="914400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19672" y="2132856"/>
            <a:ext cx="6096000" cy="25922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Simulador de </a:t>
            </a:r>
            <a:r>
              <a:rPr lang="es-MX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Mathematica</a:t>
            </a: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Gráficas 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489843"/>
            <a:ext cx="8064896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DE TRABAJAR LAS SOLUCIONES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96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64" y="3047340"/>
            <a:ext cx="3894217" cy="2665145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23528" y="1628800"/>
            <a:ext cx="3666221" cy="4512045"/>
            <a:chOff x="1907704" y="1112558"/>
            <a:chExt cx="3960440" cy="4908730"/>
          </a:xfrm>
        </p:grpSpPr>
        <p:sp>
          <p:nvSpPr>
            <p:cNvPr id="6" name="5 Cubo"/>
            <p:cNvSpPr/>
            <p:nvPr/>
          </p:nvSpPr>
          <p:spPr>
            <a:xfrm>
              <a:off x="2510380" y="1740689"/>
              <a:ext cx="3357764" cy="428059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6 Conector recto"/>
            <p:cNvCxnSpPr/>
            <p:nvPr/>
          </p:nvCxnSpPr>
          <p:spPr>
            <a:xfrm flipV="1">
              <a:off x="2510380" y="1112558"/>
              <a:ext cx="0" cy="145234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flipV="1">
              <a:off x="5007179" y="1112558"/>
              <a:ext cx="0" cy="145234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>
              <a:off x="4146214" y="1358493"/>
              <a:ext cx="68877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H="1">
              <a:off x="2682573" y="1358493"/>
              <a:ext cx="68877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3371345" y="1129175"/>
              <a:ext cx="774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latin typeface="Candara" pitchFamily="34" charset="0"/>
                </a:rPr>
                <a:t>2H</a:t>
              </a:r>
              <a:endParaRPr lang="es-MX" dirty="0">
                <a:latin typeface="Candara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 rot="182250">
              <a:off x="2510381" y="4416064"/>
              <a:ext cx="2496799" cy="652567"/>
            </a:xfrm>
            <a:custGeom>
              <a:avLst/>
              <a:gdLst>
                <a:gd name="connsiteX0" fmla="*/ 0 w 2260315"/>
                <a:gd name="connsiteY0" fmla="*/ 614737 h 614737"/>
                <a:gd name="connsiteX1" fmla="*/ 534256 w 2260315"/>
                <a:gd name="connsiteY1" fmla="*/ 142126 h 614737"/>
                <a:gd name="connsiteX2" fmla="*/ 1171254 w 2260315"/>
                <a:gd name="connsiteY2" fmla="*/ 8562 h 614737"/>
                <a:gd name="connsiteX3" fmla="*/ 1849348 w 2260315"/>
                <a:gd name="connsiteY3" fmla="*/ 193496 h 614737"/>
                <a:gd name="connsiteX4" fmla="*/ 2260315 w 2260315"/>
                <a:gd name="connsiteY4" fmla="*/ 501721 h 614737"/>
                <a:gd name="connsiteX5" fmla="*/ 2260315 w 2260315"/>
                <a:gd name="connsiteY5" fmla="*/ 501721 h 6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315" h="614737">
                  <a:moveTo>
                    <a:pt x="0" y="614737"/>
                  </a:moveTo>
                  <a:cubicBezTo>
                    <a:pt x="169523" y="428946"/>
                    <a:pt x="339047" y="243155"/>
                    <a:pt x="534256" y="142126"/>
                  </a:cubicBezTo>
                  <a:cubicBezTo>
                    <a:pt x="729465" y="41097"/>
                    <a:pt x="952072" y="0"/>
                    <a:pt x="1171254" y="8562"/>
                  </a:cubicBezTo>
                  <a:cubicBezTo>
                    <a:pt x="1390436" y="17124"/>
                    <a:pt x="1667838" y="111303"/>
                    <a:pt x="1849348" y="193496"/>
                  </a:cubicBezTo>
                  <a:cubicBezTo>
                    <a:pt x="2030858" y="275689"/>
                    <a:pt x="2260315" y="501721"/>
                    <a:pt x="2260315" y="501721"/>
                  </a:cubicBezTo>
                  <a:lnTo>
                    <a:pt x="2260315" y="501721"/>
                  </a:lnTo>
                </a:path>
              </a:pathLst>
            </a:custGeom>
            <a:ln w="1905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Elipse"/>
            <p:cNvSpPr/>
            <p:nvPr/>
          </p:nvSpPr>
          <p:spPr>
            <a:xfrm>
              <a:off x="2424283" y="4951138"/>
              <a:ext cx="172193" cy="1528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Elipse"/>
            <p:cNvSpPr/>
            <p:nvPr/>
          </p:nvSpPr>
          <p:spPr>
            <a:xfrm>
              <a:off x="4921082" y="4951138"/>
              <a:ext cx="172193" cy="1528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2510380" y="3345914"/>
              <a:ext cx="2496799" cy="0"/>
            </a:xfrm>
            <a:prstGeom prst="line">
              <a:avLst/>
            </a:prstGeom>
            <a:ln w="1905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2682573" y="2887278"/>
              <a:ext cx="1808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Candara" pitchFamily="34" charset="0"/>
                </a:rPr>
                <a:t>T</a:t>
              </a:r>
              <a:r>
                <a:rPr lang="es-MX" baseline="-25000" dirty="0" smtClean="0">
                  <a:latin typeface="Candara" pitchFamily="34" charset="0"/>
                </a:rPr>
                <a:t>0  cuando t = 0</a:t>
              </a:r>
              <a:endParaRPr lang="es-MX" dirty="0">
                <a:latin typeface="Candara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682573" y="3412489"/>
              <a:ext cx="1808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Candara" pitchFamily="34" charset="0"/>
                </a:rPr>
                <a:t>T</a:t>
              </a:r>
              <a:r>
                <a:rPr lang="es-MX" baseline="-25000" dirty="0">
                  <a:latin typeface="Candara" pitchFamily="34" charset="0"/>
                </a:rPr>
                <a:t> </a:t>
              </a:r>
              <a:r>
                <a:rPr lang="es-MX" baseline="-25000" dirty="0" smtClean="0">
                  <a:latin typeface="Candara" pitchFamily="34" charset="0"/>
                </a:rPr>
                <a:t>cuando t = t</a:t>
              </a:r>
              <a:endParaRPr lang="es-MX" dirty="0">
                <a:latin typeface="Candara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907704" y="4951138"/>
              <a:ext cx="602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dirty="0" smtClean="0">
                  <a:latin typeface="Candara" pitchFamily="34" charset="0"/>
                </a:rPr>
                <a:t>T</a:t>
              </a:r>
              <a:r>
                <a:rPr lang="es-MX" baseline="-25000" dirty="0" smtClean="0">
                  <a:latin typeface="Candara" pitchFamily="34" charset="0"/>
                </a:rPr>
                <a:t>1</a:t>
              </a:r>
              <a:endParaRPr lang="es-MX" dirty="0">
                <a:latin typeface="Candara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07179" y="5027578"/>
              <a:ext cx="602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Candara" pitchFamily="34" charset="0"/>
                </a:rPr>
                <a:t>T</a:t>
              </a:r>
              <a:r>
                <a:rPr lang="es-MX" baseline="-25000" dirty="0" smtClean="0">
                  <a:latin typeface="Candara" pitchFamily="34" charset="0"/>
                </a:rPr>
                <a:t>1</a:t>
              </a:r>
              <a:endParaRPr lang="es-MX" dirty="0">
                <a:latin typeface="Candara" pitchFamily="3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076056" y="2011529"/>
            <a:ext cx="30796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Geometría Cartesiana</a:t>
            </a:r>
            <a:endParaRPr lang="es-MX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58" y="6525344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Rafael Fernández Flores. Curso: Transferencia de energía. Facultad de Química UNAM 		erreefeefe@gmail.com</a:t>
            </a:r>
            <a:endParaRPr lang="es-MX" sz="1400" dirty="0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755576" y="417835"/>
            <a:ext cx="6552728" cy="70690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CLASE ANTERIOR</a:t>
            </a:r>
            <a:endParaRPr lang="es-MX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2407</TotalTime>
  <Words>1517</Words>
  <Application>Microsoft Office PowerPoint</Application>
  <PresentationFormat>Presentación en pantalla (4:3)</PresentationFormat>
  <Paragraphs>197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Candara</vt:lpstr>
      <vt:lpstr>Courier New</vt:lpstr>
      <vt:lpstr>Palatino Linotype</vt:lpstr>
      <vt:lpstr>Script MT Bold</vt:lpstr>
      <vt:lpstr>Times New Roman</vt:lpstr>
      <vt:lpstr>Wingdings</vt:lpstr>
      <vt:lpstr>Wingdings 2</vt:lpstr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Conducci{on y coeficientes de transporte.</dc:title>
  <dc:creator>Diplos y Especiales</dc:creator>
  <cp:lastModifiedBy>Aula</cp:lastModifiedBy>
  <cp:revision>91</cp:revision>
  <dcterms:created xsi:type="dcterms:W3CDTF">2015-08-11T17:03:02Z</dcterms:created>
  <dcterms:modified xsi:type="dcterms:W3CDTF">2016-05-11T22:35:13Z</dcterms:modified>
</cp:coreProperties>
</file>